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34"/>
  </p:notesMasterIdLst>
  <p:sldIdLst>
    <p:sldId id="316" r:id="rId2"/>
    <p:sldId id="4409" r:id="rId3"/>
    <p:sldId id="283" r:id="rId4"/>
    <p:sldId id="4408" r:id="rId5"/>
    <p:sldId id="524" r:id="rId6"/>
    <p:sldId id="309" r:id="rId7"/>
    <p:sldId id="4407" r:id="rId8"/>
    <p:sldId id="277" r:id="rId9"/>
    <p:sldId id="284" r:id="rId10"/>
    <p:sldId id="261" r:id="rId11"/>
    <p:sldId id="276" r:id="rId12"/>
    <p:sldId id="256" r:id="rId13"/>
    <p:sldId id="341" r:id="rId14"/>
    <p:sldId id="344" r:id="rId15"/>
    <p:sldId id="337" r:id="rId16"/>
    <p:sldId id="285" r:id="rId17"/>
    <p:sldId id="338" r:id="rId18"/>
    <p:sldId id="334" r:id="rId19"/>
    <p:sldId id="343" r:id="rId20"/>
    <p:sldId id="4405" r:id="rId21"/>
    <p:sldId id="4406" r:id="rId22"/>
    <p:sldId id="4403" r:id="rId23"/>
    <p:sldId id="4402" r:id="rId24"/>
    <p:sldId id="298" r:id="rId25"/>
    <p:sldId id="297" r:id="rId26"/>
    <p:sldId id="347" r:id="rId27"/>
    <p:sldId id="300" r:id="rId28"/>
    <p:sldId id="292" r:id="rId29"/>
    <p:sldId id="301" r:id="rId30"/>
    <p:sldId id="289" r:id="rId31"/>
    <p:sldId id="280" r:id="rId32"/>
    <p:sldId id="325" r:id="rId3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114F"/>
    <a:srgbClr val="080808"/>
    <a:srgbClr val="E9C9FF"/>
    <a:srgbClr val="CC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>
      <p:cViewPr>
        <p:scale>
          <a:sx n="66" d="100"/>
          <a:sy n="66" d="100"/>
        </p:scale>
        <p:origin x="68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Investors%20Presentation\BN%20investor%20relations%20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Investors%20Presentation\BN%20investor%20relations%20figur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D:\Strategy%20and%20Planning\Investors%20Presentation\BN%20investor%20relations%20figure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D:\Strategy%20and%20Planning\Investors%20Presentation\BN%20investor%20relations%20figure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Investors%20Presentation\BN%20investor%20relations%20figur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Investors%20Presentation\BN%20investor%20relations%20figur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Investors%20Presentation\BN%20investor%20relations%20figur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Investors%20Presentation\BN%20investor%20relations%20figure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Investors%20Presentation\BN%20investor%20relations%20figur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Investors%20Presentation\BN%20investor%20relations%20figure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Quarterly%20Report\Oman%20banks%20statistics\Oman%20Market%20Q2-2022%20ver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D:\Strategy%20and%20Planning\Investors%20Presentation\BN%20investor%20relations%20figures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Investors%20Presentation\BN%20investor%20relations%20figure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Investors%20Presentation\BN%20investor%20relations%20figure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Investors%20Presentation\BN%20investor%20relations%20figure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Investors%20Presentation\BN%20investor%20relations%20figure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salman.kabani\AppData\Local\Microsoft\Windows\INetCache\Content.Outlook\Z45HSI7M\BN%20investor%20relations%20figures%20(003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Quarterly%20Report\Oman%20banks%20statistics\Oman%20Market%20Q2-2022%20ver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Quarterly%20Report\Oman%20banks%20statistics\Oman%20Market%20Q2-2022%20ver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Quarterly%20Report\Oman%20banks%20statistics\Oman%20Market%20Q2-2022%20ver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Quarterly%20Report\Oman%20banks%20statistics\Oman%20Market%20Q2-2022%20ver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Quarterly%20Report\Oman%20banks%20statistics\Oman%20Market%20Q2-2022%20ver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Quarterly%20Report\Oman%20banks%20statistics\Oman%20Market%20Q2-2022%20ver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rategy%20and%20Planning\Quarterly%20Report\Oman%20banks%20statistics\Oman%20Market%20Q2-2022%20ver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Oman's Islamic Banking Sector</a:t>
            </a:r>
          </a:p>
          <a:p>
            <a:pPr>
              <a:defRPr/>
            </a:pPr>
            <a:r>
              <a:rPr lang="en-US"/>
              <a:t>In Millions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Banks Assets and liabilities'!$A$9</c:f>
              <c:strCache>
                <c:ptCount val="1"/>
                <c:pt idx="0">
                  <c:v>Total Assets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 Banks Assets and liabilities'!$B$8:$J$8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Q2-2022</c:v>
                </c:pt>
              </c:strCache>
            </c:strRef>
          </c:cat>
          <c:val>
            <c:numRef>
              <c:f>' Banks Assets and liabilities'!$B$9:$J$9</c:f>
              <c:numCache>
                <c:formatCode>_(* #,##0_);_(* \(#,##0\);_(* "-"??_);_(@_)</c:formatCode>
                <c:ptCount val="9"/>
                <c:pt idx="0">
                  <c:v>1370.9</c:v>
                </c:pt>
                <c:pt idx="1">
                  <c:v>2253.8000000000002</c:v>
                </c:pt>
                <c:pt idx="2">
                  <c:v>3079.6</c:v>
                </c:pt>
                <c:pt idx="3">
                  <c:v>3813.3</c:v>
                </c:pt>
                <c:pt idx="4">
                  <c:v>4398.5</c:v>
                </c:pt>
                <c:pt idx="5">
                  <c:v>4884.6000000000004</c:v>
                </c:pt>
                <c:pt idx="6">
                  <c:v>5194.3999999999996</c:v>
                </c:pt>
                <c:pt idx="7">
                  <c:v>5900.3</c:v>
                </c:pt>
                <c:pt idx="8">
                  <c:v>6223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E-4770-B999-96C273924780}"/>
            </c:ext>
          </c:extLst>
        </c:ser>
        <c:ser>
          <c:idx val="1"/>
          <c:order val="1"/>
          <c:tx>
            <c:strRef>
              <c:f>' Banks Assets and liabilities'!$A$10</c:f>
              <c:strCache>
                <c:ptCount val="1"/>
                <c:pt idx="0">
                  <c:v>Total Financing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 Banks Assets and liabilities'!$B$8:$J$8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Q2-2022</c:v>
                </c:pt>
              </c:strCache>
            </c:strRef>
          </c:cat>
          <c:val>
            <c:numRef>
              <c:f>' Banks Assets and liabilities'!$B$10:$J$10</c:f>
              <c:numCache>
                <c:formatCode>_(* #,##0_);_(* \(#,##0\);_(* "-"??_);_(@_)</c:formatCode>
                <c:ptCount val="9"/>
                <c:pt idx="0">
                  <c:v>1049.5</c:v>
                </c:pt>
                <c:pt idx="1">
                  <c:v>1781.3</c:v>
                </c:pt>
                <c:pt idx="2">
                  <c:v>2425.9</c:v>
                </c:pt>
                <c:pt idx="3">
                  <c:v>3033</c:v>
                </c:pt>
                <c:pt idx="4">
                  <c:v>3571.6</c:v>
                </c:pt>
                <c:pt idx="5">
                  <c:v>3966.2</c:v>
                </c:pt>
                <c:pt idx="6">
                  <c:v>4344.7</c:v>
                </c:pt>
                <c:pt idx="7">
                  <c:v>4847.5</c:v>
                </c:pt>
                <c:pt idx="8">
                  <c:v>5139.5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6E-4770-B999-96C273924780}"/>
            </c:ext>
          </c:extLst>
        </c:ser>
        <c:ser>
          <c:idx val="2"/>
          <c:order val="2"/>
          <c:tx>
            <c:strRef>
              <c:f>' Banks Assets and liabilities'!$A$11</c:f>
              <c:strCache>
                <c:ptCount val="1"/>
                <c:pt idx="0">
                  <c:v>Total Deposits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 Banks Assets and liabilities'!$B$8:$J$8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Q2-2022</c:v>
                </c:pt>
              </c:strCache>
            </c:strRef>
          </c:cat>
          <c:val>
            <c:numRef>
              <c:f>' Banks Assets and liabilities'!$B$11:$J$11</c:f>
              <c:numCache>
                <c:formatCode>_(* #,##0_);_(* \(#,##0\);_(* "-"??_);_(@_)</c:formatCode>
                <c:ptCount val="9"/>
                <c:pt idx="0">
                  <c:v>688.9</c:v>
                </c:pt>
                <c:pt idx="1">
                  <c:v>1539.4</c:v>
                </c:pt>
                <c:pt idx="2">
                  <c:v>2169.8000000000002</c:v>
                </c:pt>
                <c:pt idx="3">
                  <c:v>2968.2</c:v>
                </c:pt>
                <c:pt idx="4">
                  <c:v>3259.5</c:v>
                </c:pt>
                <c:pt idx="5">
                  <c:v>3595.1</c:v>
                </c:pt>
                <c:pt idx="6">
                  <c:v>3788.5</c:v>
                </c:pt>
                <c:pt idx="7">
                  <c:v>4403.2</c:v>
                </c:pt>
                <c:pt idx="8">
                  <c:v>4717.1000000000004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6E-4770-B999-96C273924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461360"/>
        <c:axId val="176474672"/>
      </c:barChart>
      <c:catAx>
        <c:axId val="17646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74672"/>
        <c:crosses val="autoZero"/>
        <c:auto val="1"/>
        <c:lblAlgn val="ctr"/>
        <c:lblOffset val="100"/>
        <c:noMultiLvlLbl val="0"/>
      </c:catAx>
      <c:valAx>
        <c:axId val="17647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7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6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equity breakdown (RO’000)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'Capitalisation Overview'!$A$3</c:f>
              <c:strCache>
                <c:ptCount val="1"/>
                <c:pt idx="0">
                  <c:v>Capital*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'Capitalisation Overview'!$D$2:$J$2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</c:v>
                </c:pt>
              </c:strCache>
              <c:extLst/>
            </c:strRef>
          </c:cat>
          <c:val>
            <c:numRef>
              <c:f>'Capitalisation Overview'!$D$3:$J$3</c:f>
              <c:numCache>
                <c:formatCode>_(* #,##0.0_);_(* \(#,##0.0\);_(* "-"??_);_(@_)</c:formatCode>
                <c:ptCount val="7"/>
                <c:pt idx="0">
                  <c:v>152091.19200000001</c:v>
                </c:pt>
                <c:pt idx="1">
                  <c:v>152091.19200000001</c:v>
                </c:pt>
                <c:pt idx="2">
                  <c:v>152091.19200000001</c:v>
                </c:pt>
                <c:pt idx="3">
                  <c:v>152091.19200000001</c:v>
                </c:pt>
                <c:pt idx="4">
                  <c:v>152091.19200000001</c:v>
                </c:pt>
                <c:pt idx="5">
                  <c:v>222102</c:v>
                </c:pt>
                <c:pt idx="6">
                  <c:v>222102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323-41B5-ADEA-B5048F1A2B28}"/>
            </c:ext>
          </c:extLst>
        </c:ser>
        <c:ser>
          <c:idx val="1"/>
          <c:order val="1"/>
          <c:tx>
            <c:strRef>
              <c:f>'Capitalisation Overview'!$A$4</c:f>
              <c:strCache>
                <c:ptCount val="1"/>
                <c:pt idx="0">
                  <c:v>Reserves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'Capitalisation Overview'!$D$2:$J$2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</c:v>
                </c:pt>
              </c:strCache>
              <c:extLst/>
            </c:strRef>
          </c:cat>
          <c:val>
            <c:numRef>
              <c:f>'Capitalisation Overview'!$D$4:$J$4</c:f>
              <c:numCache>
                <c:formatCode>_(* #,##0.00_);_(* \(#,##0.00\);_(* "-"??_);_(@_)</c:formatCode>
                <c:ptCount val="7"/>
                <c:pt idx="0">
                  <c:v>145.286</c:v>
                </c:pt>
                <c:pt idx="1">
                  <c:v>429.34300000000002</c:v>
                </c:pt>
                <c:pt idx="2">
                  <c:v>30.670999999999999</c:v>
                </c:pt>
                <c:pt idx="3">
                  <c:v>1588</c:v>
                </c:pt>
                <c:pt idx="4">
                  <c:v>3409</c:v>
                </c:pt>
                <c:pt idx="5">
                  <c:v>6324</c:v>
                </c:pt>
                <c:pt idx="6">
                  <c:v>5224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323-41B5-ADEA-B5048F1A2B28}"/>
            </c:ext>
          </c:extLst>
        </c:ser>
        <c:ser>
          <c:idx val="2"/>
          <c:order val="2"/>
          <c:tx>
            <c:strRef>
              <c:f>'Capitalisation Overview'!$A$5</c:f>
              <c:strCache>
                <c:ptCount val="1"/>
                <c:pt idx="0">
                  <c:v>Retained Earning (Accumulated Losses)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'Capitalisation Overview'!$D$2:$J$2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</c:v>
                </c:pt>
              </c:strCache>
              <c:extLst/>
            </c:strRef>
          </c:cat>
          <c:val>
            <c:numRef>
              <c:f>'Capitalisation Overview'!$D$5:$J$5</c:f>
              <c:numCache>
                <c:formatCode>_(* #,##0.0_);_(* \(#,##0.0\);_(* "-"??_);_(@_)</c:formatCode>
                <c:ptCount val="7"/>
                <c:pt idx="0">
                  <c:v>-25175.032999999999</c:v>
                </c:pt>
                <c:pt idx="1">
                  <c:v>-21771.157999999999</c:v>
                </c:pt>
                <c:pt idx="2">
                  <c:v>-14933.061</c:v>
                </c:pt>
                <c:pt idx="3">
                  <c:v>-5772</c:v>
                </c:pt>
                <c:pt idx="4">
                  <c:v>4188</c:v>
                </c:pt>
                <c:pt idx="5">
                  <c:v>11413</c:v>
                </c:pt>
                <c:pt idx="6">
                  <c:v>9901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323-41B5-ADEA-B5048F1A2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3281120"/>
        <c:axId val="1713258240"/>
      </c:barChart>
      <c:catAx>
        <c:axId val="171328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3258240"/>
        <c:crosses val="autoZero"/>
        <c:auto val="1"/>
        <c:lblAlgn val="ctr"/>
        <c:lblOffset val="100"/>
        <c:noMultiLvlLbl val="0"/>
      </c:catAx>
      <c:valAx>
        <c:axId val="1713258240"/>
        <c:scaling>
          <c:orientation val="minMax"/>
          <c:max val="300000"/>
          <c:min val="-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328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Capital Adequacy</a:t>
            </a:r>
            <a:r>
              <a:rPr lang="en-US" baseline="0"/>
              <a:t>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'Capitalisation Overview'!$A$11</c:f>
              <c:strCache>
                <c:ptCount val="1"/>
                <c:pt idx="0">
                  <c:v>Capital Adequacy Ratio</c:v>
                </c:pt>
              </c:strCache>
            </c:strRef>
          </c:tx>
          <c:spPr>
            <a:solidFill>
              <a:srgbClr val="6F1E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'Capitalisation Overview'!$D$10:$J$10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</c:v>
                </c:pt>
              </c:strCache>
            </c:strRef>
          </c:cat>
          <c:val>
            <c:numRef>
              <c:f>'Capitalisation Overview'!$D$11:$J$11</c:f>
              <c:numCache>
                <c:formatCode>0.00%</c:formatCode>
                <c:ptCount val="7"/>
                <c:pt idx="0">
                  <c:v>0.23649999999999999</c:v>
                </c:pt>
                <c:pt idx="1">
                  <c:v>0.17249999999999999</c:v>
                </c:pt>
                <c:pt idx="2">
                  <c:v>0.16239999999999999</c:v>
                </c:pt>
                <c:pt idx="3">
                  <c:v>0.14460000000000001</c:v>
                </c:pt>
                <c:pt idx="4">
                  <c:v>0.1368</c:v>
                </c:pt>
                <c:pt idx="5">
                  <c:v>0.18779999999999999</c:v>
                </c:pt>
                <c:pt idx="6">
                  <c:v>0.16639999999999999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F-4E67-A722-E15D8BC03D54}"/>
            </c:ext>
          </c:extLst>
        </c:ser>
        <c:ser>
          <c:idx val="1"/>
          <c:order val="1"/>
          <c:tx>
            <c:strRef>
              <c:f>'Capitalisation Overview'!$A$12</c:f>
              <c:strCache>
                <c:ptCount val="1"/>
                <c:pt idx="0">
                  <c:v>Tier 1 Ratio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cat>
            <c:strRef>
              <c:f>'Capitalisation Overview'!$D$10:$J$10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</c:v>
                </c:pt>
              </c:strCache>
            </c:strRef>
          </c:cat>
          <c:val>
            <c:numRef>
              <c:f>'Capitalisation Overview'!$D$12:$J$12</c:f>
              <c:numCache>
                <c:formatCode>0.00%</c:formatCode>
                <c:ptCount val="7"/>
                <c:pt idx="0">
                  <c:v>0.2263</c:v>
                </c:pt>
                <c:pt idx="1">
                  <c:v>0.16309999999999999</c:v>
                </c:pt>
                <c:pt idx="2">
                  <c:v>0.154</c:v>
                </c:pt>
                <c:pt idx="3">
                  <c:v>0.13750000000000001</c:v>
                </c:pt>
                <c:pt idx="4">
                  <c:v>0.1278</c:v>
                </c:pt>
                <c:pt idx="5">
                  <c:v>0.1784</c:v>
                </c:pt>
                <c:pt idx="6">
                  <c:v>0.15890000000000001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F-4E67-A722-E15D8BC03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9281600"/>
        <c:axId val="779276192"/>
      </c:barChart>
      <c:lineChart>
        <c:grouping val="standard"/>
        <c:varyColors val="0"/>
        <c:ser>
          <c:idx val="2"/>
          <c:order val="2"/>
          <c:tx>
            <c:strRef>
              <c:f>'Capitalisation Overview'!$A$13</c:f>
              <c:strCache>
                <c:ptCount val="1"/>
                <c:pt idx="0">
                  <c:v>Regulatory Minimum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'Capitalisation Overview'!$D$10:$J$10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</c:v>
                </c:pt>
              </c:strCache>
            </c:strRef>
          </c:cat>
          <c:val>
            <c:numRef>
              <c:f>'Capitalisation Overview'!$D$13:$J$13</c:f>
              <c:numCache>
                <c:formatCode>0.000%</c:formatCode>
                <c:ptCount val="7"/>
                <c:pt idx="0">
                  <c:v>0.12625</c:v>
                </c:pt>
                <c:pt idx="1">
                  <c:v>0.13250000000000001</c:v>
                </c:pt>
                <c:pt idx="2">
                  <c:v>0.13875000000000001</c:v>
                </c:pt>
                <c:pt idx="3" formatCode="0.00%">
                  <c:v>0.13500000000000001</c:v>
                </c:pt>
                <c:pt idx="4" formatCode="0.00%">
                  <c:v>0.13500000000000001</c:v>
                </c:pt>
                <c:pt idx="5" formatCode="0.00%">
                  <c:v>0.13500000000000001</c:v>
                </c:pt>
                <c:pt idx="6" formatCode="0.00%">
                  <c:v>0.13500000000000001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5F-4E67-A722-E15D8BC03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9281600"/>
        <c:axId val="779276192"/>
      </c:lineChart>
      <c:catAx>
        <c:axId val="77928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276192"/>
        <c:crosses val="autoZero"/>
        <c:auto val="1"/>
        <c:lblAlgn val="ctr"/>
        <c:lblOffset val="100"/>
        <c:noMultiLvlLbl val="0"/>
      </c:catAx>
      <c:valAx>
        <c:axId val="77927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28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Risk Weighted Asset Breakdown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'Capitalisation Overview'!$A$17</c:f>
              <c:strCache>
                <c:ptCount val="1"/>
                <c:pt idx="0">
                  <c:v>Credit risk</c:v>
                </c:pt>
              </c:strCache>
            </c:strRef>
          </c:tx>
          <c:spPr>
            <a:solidFill>
              <a:srgbClr val="6F1E8C"/>
            </a:solidFill>
            <a:ln>
              <a:noFill/>
            </a:ln>
            <a:effectLst/>
          </c:spPr>
          <c:invertIfNegative val="0"/>
          <c:cat>
            <c:strRef>
              <c:f>'Capitalisation Overview'!$D$16:$J$16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</c:v>
                </c:pt>
              </c:strCache>
              <c:extLst/>
            </c:strRef>
          </c:cat>
          <c:val>
            <c:numRef>
              <c:f>'Capitalisation Overview'!$D$17:$J$17</c:f>
              <c:numCache>
                <c:formatCode>_(* #,##0_);_(* \(#,##0\);_(* "-"??_);_(@_)</c:formatCode>
                <c:ptCount val="7"/>
                <c:pt idx="0">
                  <c:v>482608.89500000002</c:v>
                </c:pt>
                <c:pt idx="1">
                  <c:v>716089.50699999998</c:v>
                </c:pt>
                <c:pt idx="2">
                  <c:v>797090.55</c:v>
                </c:pt>
                <c:pt idx="3">
                  <c:v>986443</c:v>
                </c:pt>
                <c:pt idx="4">
                  <c:v>1145255</c:v>
                </c:pt>
                <c:pt idx="5" formatCode="#,##0">
                  <c:v>1163613</c:v>
                </c:pt>
                <c:pt idx="6">
                  <c:v>1275125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A49-4894-A796-CE8E15256E95}"/>
            </c:ext>
          </c:extLst>
        </c:ser>
        <c:ser>
          <c:idx val="1"/>
          <c:order val="1"/>
          <c:tx>
            <c:strRef>
              <c:f>'Capitalisation Overview'!$A$18</c:f>
              <c:strCache>
                <c:ptCount val="1"/>
                <c:pt idx="0">
                  <c:v>Market risk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'Capitalisation Overview'!$D$16:$J$16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</c:v>
                </c:pt>
              </c:strCache>
              <c:extLst/>
            </c:strRef>
          </c:cat>
          <c:val>
            <c:numRef>
              <c:f>'Capitalisation Overview'!$D$18:$J$18</c:f>
              <c:numCache>
                <c:formatCode>_(* #,##0_);_(* \(#,##0\);_(* "-"??_);_(@_)</c:formatCode>
                <c:ptCount val="7"/>
                <c:pt idx="0">
                  <c:v>32047.791000000001</c:v>
                </c:pt>
                <c:pt idx="1">
                  <c:v>22391.616999999998</c:v>
                </c:pt>
                <c:pt idx="2">
                  <c:v>16589.498</c:v>
                </c:pt>
                <c:pt idx="3">
                  <c:v>11991</c:v>
                </c:pt>
                <c:pt idx="4">
                  <c:v>5105</c:v>
                </c:pt>
                <c:pt idx="5" formatCode="#,##0">
                  <c:v>73476</c:v>
                </c:pt>
                <c:pt idx="6">
                  <c:v>82467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A49-4894-A796-CE8E15256E95}"/>
            </c:ext>
          </c:extLst>
        </c:ser>
        <c:ser>
          <c:idx val="2"/>
          <c:order val="2"/>
          <c:tx>
            <c:strRef>
              <c:f>'Capitalisation Overview'!$A$19</c:f>
              <c:strCache>
                <c:ptCount val="1"/>
                <c:pt idx="0">
                  <c:v>Operational risk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'Capitalisation Overview'!$D$16:$J$16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</c:v>
                </c:pt>
              </c:strCache>
              <c:extLst/>
            </c:strRef>
          </c:cat>
          <c:val>
            <c:numRef>
              <c:f>'Capitalisation Overview'!$D$19:$J$19</c:f>
              <c:numCache>
                <c:formatCode>_(* #,##0_);_(* \(#,##0\);_(* "-"??_);_(@_)</c:formatCode>
                <c:ptCount val="7"/>
                <c:pt idx="0">
                  <c:v>23006.077000000001</c:v>
                </c:pt>
                <c:pt idx="1">
                  <c:v>32302.324000000001</c:v>
                </c:pt>
                <c:pt idx="2">
                  <c:v>42002.222000000002</c:v>
                </c:pt>
                <c:pt idx="3">
                  <c:v>51566</c:v>
                </c:pt>
                <c:pt idx="4">
                  <c:v>62106</c:v>
                </c:pt>
                <c:pt idx="5" formatCode="#,##0">
                  <c:v>72887</c:v>
                </c:pt>
                <c:pt idx="6">
                  <c:v>72887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A49-4894-A796-CE8E15256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8962111"/>
        <c:axId val="1968967519"/>
      </c:barChart>
      <c:catAx>
        <c:axId val="1968962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967519"/>
        <c:crosses val="autoZero"/>
        <c:auto val="1"/>
        <c:lblAlgn val="ctr"/>
        <c:lblOffset val="100"/>
        <c:noMultiLvlLbl val="0"/>
      </c:catAx>
      <c:valAx>
        <c:axId val="1968967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962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Breakdown of Gross Financing by sector </a:t>
            </a:r>
          </a:p>
          <a:p>
            <a:pPr>
              <a:defRPr sz="1100"/>
            </a:pPr>
            <a:r>
              <a:rPr lang="en-US" sz="1100" dirty="0"/>
              <a:t>(30</a:t>
            </a:r>
            <a:r>
              <a:rPr lang="en-US" sz="1100" baseline="30000" dirty="0"/>
              <a:t>th</a:t>
            </a:r>
            <a:r>
              <a:rPr lang="en-US" sz="1100" dirty="0"/>
              <a:t> June 2022)</a:t>
            </a:r>
          </a:p>
        </c:rich>
      </c:tx>
      <c:layout>
        <c:manualLayout>
          <c:xMode val="edge"/>
          <c:yMode val="edge"/>
          <c:x val="0.13323980875662172"/>
          <c:y val="1.68865463422676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E9-4303-83FA-F405705361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E9-4303-83FA-F405705361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E9-4303-83FA-F405705361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6E9-4303-83FA-F405705361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6E9-4303-83FA-F405705361B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6E9-4303-83FA-F405705361B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6E9-4303-83FA-F405705361B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6E9-4303-83FA-F405705361B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6E9-4303-83FA-F405705361B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6E9-4303-83FA-F405705361B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6E9-4303-83FA-F405705361B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6E9-4303-83FA-F405705361B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26E9-4303-83FA-F405705361B1}"/>
              </c:ext>
            </c:extLst>
          </c:dPt>
          <c:dLbls>
            <c:dLbl>
              <c:idx val="0"/>
              <c:layout>
                <c:manualLayout>
                  <c:x val="0.16689643095256171"/>
                  <c:y val="6.32321613258120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E9-4303-83FA-F405705361B1}"/>
                </c:ext>
              </c:extLst>
            </c:dLbl>
            <c:dLbl>
              <c:idx val="1"/>
              <c:layout>
                <c:manualLayout>
                  <c:x val="-0.14862580717151577"/>
                  <c:y val="9.87015309582250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E9-4303-83FA-F405705361B1}"/>
                </c:ext>
              </c:extLst>
            </c:dLbl>
            <c:dLbl>
              <c:idx val="2"/>
              <c:layout>
                <c:manualLayout>
                  <c:x val="6.5096715036313618E-2"/>
                  <c:y val="0.162346525227436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E9-4303-83FA-F405705361B1}"/>
                </c:ext>
              </c:extLst>
            </c:dLbl>
            <c:dLbl>
              <c:idx val="3"/>
              <c:layout>
                <c:manualLayout>
                  <c:x val="3.0387005690832053E-2"/>
                  <c:y val="0.117575903031334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73049325396242"/>
                      <c:h val="0.120802297102162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6E9-4303-83FA-F405705361B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E9-4303-83FA-F405705361B1}"/>
                </c:ext>
              </c:extLst>
            </c:dLbl>
            <c:dLbl>
              <c:idx val="5"/>
              <c:layout>
                <c:manualLayout>
                  <c:x val="2.9725527560210512E-3"/>
                  <c:y val="4.28635001998441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93592113370302"/>
                      <c:h val="0.218765207864077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6E9-4303-83FA-F405705361B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E9-4303-83FA-F405705361B1}"/>
                </c:ext>
              </c:extLst>
            </c:dLbl>
            <c:dLbl>
              <c:idx val="7"/>
              <c:layout>
                <c:manualLayout>
                  <c:x val="-1.1648775012448301E-2"/>
                  <c:y val="3.89827618886723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6E9-4303-83FA-F405705361B1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Retail financing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C3CD61D3-CE33-41DA-87FB-CC381A537C82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6E9-4303-83FA-F405705361B1}"/>
                </c:ext>
              </c:extLst>
            </c:dLbl>
            <c:dLbl>
              <c:idx val="9"/>
              <c:layout>
                <c:manualLayout>
                  <c:x val="1.6115147985923078E-3"/>
                  <c:y val="6.1171396313800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6E9-4303-83FA-F405705361B1}"/>
                </c:ext>
              </c:extLst>
            </c:dLbl>
            <c:dLbl>
              <c:idx val="10"/>
              <c:layout>
                <c:manualLayout>
                  <c:x val="3.6200428724544487E-2"/>
                  <c:y val="-0.121946452043561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6E9-4303-83FA-F405705361B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6E9-4303-83FA-F405705361B1}"/>
                </c:ext>
              </c:extLst>
            </c:dLbl>
            <c:dLbl>
              <c:idx val="12"/>
              <c:layout>
                <c:manualLayout>
                  <c:x val="3.353372846597804E-2"/>
                  <c:y val="3.47208002361456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6E9-4303-83FA-F405705361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spc="0" baseline="0">
                    <a:solidFill>
                      <a:schemeClr val="tx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'Asset quality'!$A$8:$A$20</c:f>
              <c:strCache>
                <c:ptCount val="13"/>
                <c:pt idx="0">
                  <c:v>Wholesale &amp; Retail Trade</c:v>
                </c:pt>
                <c:pt idx="1">
                  <c:v>Mining &amp; Quarrying</c:v>
                </c:pt>
                <c:pt idx="2">
                  <c:v>Construction</c:v>
                </c:pt>
                <c:pt idx="3">
                  <c:v>Manufacturing</c:v>
                </c:pt>
                <c:pt idx="4">
                  <c:v>Electricity, gas and water</c:v>
                </c:pt>
                <c:pt idx="5">
                  <c:v>Transport and Communication</c:v>
                </c:pt>
                <c:pt idx="6">
                  <c:v>Financial Institutions</c:v>
                </c:pt>
                <c:pt idx="7">
                  <c:v>Services</c:v>
                </c:pt>
                <c:pt idx="8">
                  <c:v>Personal Loans</c:v>
                </c:pt>
                <c:pt idx="9">
                  <c:v>Agriculture and Allied Activities</c:v>
                </c:pt>
                <c:pt idx="10">
                  <c:v>Government</c:v>
                </c:pt>
                <c:pt idx="11">
                  <c:v>Non-Resident Lending</c:v>
                </c:pt>
                <c:pt idx="12">
                  <c:v>All Others</c:v>
                </c:pt>
              </c:strCache>
            </c:strRef>
          </c:cat>
          <c:val>
            <c:numRef>
              <c:f>'Asset quality'!$C$8:$C$20</c:f>
              <c:numCache>
                <c:formatCode>0.0%</c:formatCode>
                <c:ptCount val="13"/>
                <c:pt idx="0">
                  <c:v>6.9823064277969124E-2</c:v>
                </c:pt>
                <c:pt idx="1">
                  <c:v>5.9575567539031813E-3</c:v>
                </c:pt>
                <c:pt idx="2">
                  <c:v>8.9618702373094036E-2</c:v>
                </c:pt>
                <c:pt idx="3">
                  <c:v>6.4119826370495361E-2</c:v>
                </c:pt>
                <c:pt idx="4">
                  <c:v>3.4157542794338836E-3</c:v>
                </c:pt>
                <c:pt idx="5">
                  <c:v>8.6051243723586274E-2</c:v>
                </c:pt>
                <c:pt idx="6">
                  <c:v>2.4858188161176777E-3</c:v>
                </c:pt>
                <c:pt idx="7">
                  <c:v>1.4409078724228672E-2</c:v>
                </c:pt>
                <c:pt idx="8">
                  <c:v>0.38368800153448396</c:v>
                </c:pt>
                <c:pt idx="9">
                  <c:v>1.7618484752861367E-2</c:v>
                </c:pt>
                <c:pt idx="10">
                  <c:v>8.2172323982923859E-2</c:v>
                </c:pt>
                <c:pt idx="11">
                  <c:v>0</c:v>
                </c:pt>
                <c:pt idx="12">
                  <c:v>0.18064014441090262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6E9-4303-83FA-F405705361B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2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Non-performing Financing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80808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'Asset quality'!$B$31</c:f>
              <c:strCache>
                <c:ptCount val="1"/>
                <c:pt idx="0">
                  <c:v>NPA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17577895355674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F5-4045-AAAF-200E4340D474}"/>
                </c:ext>
              </c:extLst>
            </c:dLbl>
            <c:dLbl>
              <c:idx val="4"/>
              <c:layout>
                <c:manualLayout>
                  <c:x val="-1.7636684303351077E-2"/>
                  <c:y val="4.6826491257825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F5-4045-AAAF-200E4340D4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8080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'Asset quality'!$C$30:$G$30</c:f>
              <c:numCache>
                <c:formatCode>mmm\-yy</c:formatCode>
                <c:ptCount val="5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44531</c:v>
                </c:pt>
                <c:pt idx="4">
                  <c:v>44713</c:v>
                </c:pt>
              </c:numCache>
            </c:numRef>
          </c:cat>
          <c:val>
            <c:numRef>
              <c:f>'Asset quality'!$C$31:$G$31</c:f>
              <c:numCache>
                <c:formatCode>General</c:formatCode>
                <c:ptCount val="5"/>
                <c:pt idx="0">
                  <c:v>286</c:v>
                </c:pt>
                <c:pt idx="1">
                  <c:v>669</c:v>
                </c:pt>
                <c:pt idx="2" formatCode="#,##0">
                  <c:v>13286</c:v>
                </c:pt>
                <c:pt idx="3" formatCode="#,##0">
                  <c:v>13384</c:v>
                </c:pt>
                <c:pt idx="4" formatCode="_(* #,##0_);_(* \(#,##0\);_(* &quot;-&quot;??_);_(@_)">
                  <c:v>17929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5-4045-AAAF-200E4340D474}"/>
            </c:ext>
          </c:extLst>
        </c:ser>
        <c:ser>
          <c:idx val="1"/>
          <c:order val="1"/>
          <c:tx>
            <c:strRef>
              <c:f>'Asset quality'!$B$32</c:f>
              <c:strCache>
                <c:ptCount val="1"/>
                <c:pt idx="0">
                  <c:v>Net Financing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8080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'Asset quality'!$C$30:$G$30</c:f>
              <c:numCache>
                <c:formatCode>mmm\-yy</c:formatCode>
                <c:ptCount val="5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44531</c:v>
                </c:pt>
                <c:pt idx="4">
                  <c:v>44713</c:v>
                </c:pt>
              </c:numCache>
            </c:numRef>
          </c:cat>
          <c:val>
            <c:numRef>
              <c:f>'Asset quality'!$C$32:$G$32</c:f>
              <c:numCache>
                <c:formatCode>_(* #,##0_);_(* \(#,##0\);_(* "-"??_);_(@_)</c:formatCode>
                <c:ptCount val="5"/>
                <c:pt idx="0">
                  <c:v>696469.61300000001</c:v>
                </c:pt>
                <c:pt idx="1">
                  <c:v>839303</c:v>
                </c:pt>
                <c:pt idx="2">
                  <c:v>1004135</c:v>
                </c:pt>
                <c:pt idx="3">
                  <c:v>1131218</c:v>
                </c:pt>
                <c:pt idx="4">
                  <c:v>1206846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F5-4045-AAAF-200E4340D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911696"/>
        <c:axId val="493912528"/>
      </c:barChart>
      <c:catAx>
        <c:axId val="4939116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912528"/>
        <c:crosses val="autoZero"/>
        <c:auto val="0"/>
        <c:lblAlgn val="ctr"/>
        <c:lblOffset val="100"/>
        <c:noMultiLvlLbl val="0"/>
      </c:catAx>
      <c:valAx>
        <c:axId val="4939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91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8080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80808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Financing Product Mix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rgbClr val="080808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26159230096234"/>
          <c:y val="0.17171296296296298"/>
          <c:w val="0.84596062992125987"/>
          <c:h val="0.56412766112569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'Asset quality'!$C$37</c:f>
              <c:strCache>
                <c:ptCount val="1"/>
                <c:pt idx="0">
                  <c:v>Jun-22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'Asset quality'!$B$38:$B$41</c:f>
              <c:strCache>
                <c:ptCount val="4"/>
                <c:pt idx="0">
                  <c:v>Sales and Other Receivable</c:v>
                </c:pt>
                <c:pt idx="1">
                  <c:v>Musharka financing</c:v>
                </c:pt>
                <c:pt idx="2">
                  <c:v>Ijara Muntahia Bittamlek</c:v>
                </c:pt>
                <c:pt idx="3">
                  <c:v>Wakala Bel Isthithmaar</c:v>
                </c:pt>
              </c:strCache>
            </c:strRef>
          </c:cat>
          <c:val>
            <c:numRef>
              <c:f>'Asset quality'!$C$38:$C$41</c:f>
              <c:numCache>
                <c:formatCode>#,##0</c:formatCode>
                <c:ptCount val="4"/>
                <c:pt idx="0">
                  <c:v>256329</c:v>
                </c:pt>
                <c:pt idx="1">
                  <c:v>307435</c:v>
                </c:pt>
                <c:pt idx="2">
                  <c:v>279366</c:v>
                </c:pt>
                <c:pt idx="3">
                  <c:v>351219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5A-4B53-8C73-1EBA7B2F5DD9}"/>
            </c:ext>
          </c:extLst>
        </c:ser>
        <c:ser>
          <c:idx val="1"/>
          <c:order val="1"/>
          <c:tx>
            <c:strRef>
              <c:f>'Asset quality'!$D$37</c:f>
              <c:strCache>
                <c:ptCount val="1"/>
                <c:pt idx="0">
                  <c:v>Jun-21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'Asset quality'!$B$38:$B$41</c:f>
              <c:strCache>
                <c:ptCount val="4"/>
                <c:pt idx="0">
                  <c:v>Sales and Other Receivable</c:v>
                </c:pt>
                <c:pt idx="1">
                  <c:v>Musharka financing</c:v>
                </c:pt>
                <c:pt idx="2">
                  <c:v>Ijara Muntahia Bittamlek</c:v>
                </c:pt>
                <c:pt idx="3">
                  <c:v>Wakala Bel Isthithmaar</c:v>
                </c:pt>
              </c:strCache>
            </c:strRef>
          </c:cat>
          <c:val>
            <c:numRef>
              <c:f>'Asset quality'!$D$38:$D$41</c:f>
              <c:numCache>
                <c:formatCode>#,##0</c:formatCode>
                <c:ptCount val="4"/>
                <c:pt idx="0">
                  <c:v>228789</c:v>
                </c:pt>
                <c:pt idx="1">
                  <c:v>213396</c:v>
                </c:pt>
                <c:pt idx="2">
                  <c:v>295582</c:v>
                </c:pt>
                <c:pt idx="3">
                  <c:v>336260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5A-4B53-8C73-1EBA7B2F5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8030223"/>
        <c:axId val="908044367"/>
      </c:barChart>
      <c:catAx>
        <c:axId val="90803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044367"/>
        <c:crosses val="autoZero"/>
        <c:auto val="1"/>
        <c:lblAlgn val="ctr"/>
        <c:lblOffset val="100"/>
        <c:noMultiLvlLbl val="0"/>
      </c:catAx>
      <c:valAx>
        <c:axId val="908044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030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8080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80808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2">
                    <a:lumMod val="25000"/>
                  </a:schemeClr>
                </a:solidFill>
              </a:rPr>
              <a:t>ROA and ROE Growth</a:t>
            </a:r>
          </a:p>
        </c:rich>
      </c:tx>
      <c:layout>
        <c:manualLayout>
          <c:xMode val="edge"/>
          <c:yMode val="edge"/>
          <c:x val="0.36282892982321518"/>
          <c:y val="3.4965921055579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profitability!$A$18</c:f>
              <c:strCache>
                <c:ptCount val="1"/>
                <c:pt idx="0">
                  <c:v>ROA</c:v>
                </c:pt>
              </c:strCache>
            </c:strRef>
          </c:tx>
          <c:spPr>
            <a:ln w="28575" cap="rnd">
              <a:solidFill>
                <a:srgbClr val="6F1E8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profitability!$D$15:$K$15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Q2 2022</c:v>
                </c:pt>
              </c:strCache>
              <c:extLst/>
            </c:strRef>
          </c:cat>
          <c:val>
            <c:numRef>
              <c:f>profitability!$D$18:$K$18</c:f>
              <c:numCache>
                <c:formatCode>0.00%</c:formatCode>
                <c:ptCount val="8"/>
                <c:pt idx="0">
                  <c:v>-1.7557549099801201E-2</c:v>
                </c:pt>
                <c:pt idx="1">
                  <c:v>2.5454898284404183E-4</c:v>
                </c:pt>
                <c:pt idx="2">
                  <c:v>6.2416634890200976E-3</c:v>
                </c:pt>
                <c:pt idx="3">
                  <c:v>9.5721492660781823E-3</c:v>
                </c:pt>
                <c:pt idx="4">
                  <c:v>1.0627859460878415E-2</c:v>
                </c:pt>
                <c:pt idx="5">
                  <c:v>9.8401498028769119E-3</c:v>
                </c:pt>
                <c:pt idx="6">
                  <c:v>9.5954711459831504E-3</c:v>
                </c:pt>
                <c:pt idx="7">
                  <c:v>1.0698143596004968E-2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F892-47EE-A513-5E4C82D923B1}"/>
            </c:ext>
          </c:extLst>
        </c:ser>
        <c:ser>
          <c:idx val="1"/>
          <c:order val="1"/>
          <c:tx>
            <c:strRef>
              <c:f>profitability!$A$19</c:f>
              <c:strCache>
                <c:ptCount val="1"/>
                <c:pt idx="0">
                  <c:v>ROE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profitability!$D$15:$K$15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Q2 2022</c:v>
                </c:pt>
              </c:strCache>
              <c:extLst/>
            </c:strRef>
          </c:cat>
          <c:val>
            <c:numRef>
              <c:f>profitability!$D$19:$K$19</c:f>
              <c:numCache>
                <c:formatCode>0.00%</c:formatCode>
                <c:ptCount val="8"/>
                <c:pt idx="0">
                  <c:v>-4.0664021895223286E-2</c:v>
                </c:pt>
                <c:pt idx="1">
                  <c:v>8.6485358263026994E-4</c:v>
                </c:pt>
                <c:pt idx="2">
                  <c:v>2.9374251791493843E-2</c:v>
                </c:pt>
                <c:pt idx="3">
                  <c:v>5.606967269864143E-2</c:v>
                </c:pt>
                <c:pt idx="4">
                  <c:v>7.1407575478785887E-2</c:v>
                </c:pt>
                <c:pt idx="5">
                  <c:v>7.1993364666850981E-2</c:v>
                </c:pt>
                <c:pt idx="6">
                  <c:v>6.2727698390242809E-2</c:v>
                </c:pt>
                <c:pt idx="7">
                  <c:v>6.4980526803419231E-2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F892-47EE-A513-5E4C82D92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9662032"/>
        <c:axId val="1229662864"/>
      </c:lineChart>
      <c:catAx>
        <c:axId val="122966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662864"/>
        <c:crosses val="autoZero"/>
        <c:auto val="1"/>
        <c:lblAlgn val="ctr"/>
        <c:lblOffset val="100"/>
        <c:noMultiLvlLbl val="0"/>
      </c:catAx>
      <c:valAx>
        <c:axId val="122966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66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BN Market Share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Banks Assets and liabilities'!$A$27</c:f>
              <c:strCache>
                <c:ptCount val="1"/>
                <c:pt idx="0">
                  <c:v>Assets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 Banks Assets and liabilities'!$B$26:$J$26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Q2-2022</c:v>
                </c:pt>
              </c:strCache>
            </c:strRef>
          </c:cat>
          <c:val>
            <c:numRef>
              <c:f>' Banks Assets and liabilities'!$B$27:$J$27</c:f>
              <c:numCache>
                <c:formatCode>0.00%</c:formatCode>
                <c:ptCount val="9"/>
                <c:pt idx="0">
                  <c:v>9.6634086101969278E-3</c:v>
                </c:pt>
                <c:pt idx="1">
                  <c:v>1.1368593831094176E-2</c:v>
                </c:pt>
                <c:pt idx="2">
                  <c:v>1.7124839104721321E-2</c:v>
                </c:pt>
                <c:pt idx="3">
                  <c:v>2.197863517449191E-2</c:v>
                </c:pt>
                <c:pt idx="4">
                  <c:v>2.5358720328437018E-2</c:v>
                </c:pt>
                <c:pt idx="5">
                  <c:v>2.9233252080356393E-2</c:v>
                </c:pt>
                <c:pt idx="6">
                  <c:v>3.3241418089405117E-2</c:v>
                </c:pt>
                <c:pt idx="7">
                  <c:v>3.6113516125881102E-2</c:v>
                </c:pt>
                <c:pt idx="8">
                  <c:v>3.7758100455512304E-2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3-48A5-BE26-8A56FB11E8AC}"/>
            </c:ext>
          </c:extLst>
        </c:ser>
        <c:ser>
          <c:idx val="1"/>
          <c:order val="1"/>
          <c:tx>
            <c:strRef>
              <c:f>' Banks Assets and liabilities'!$A$28</c:f>
              <c:strCache>
                <c:ptCount val="1"/>
                <c:pt idx="0">
                  <c:v>Financing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 Banks Assets and liabilities'!$B$26:$J$26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Q2-2022</c:v>
                </c:pt>
              </c:strCache>
            </c:strRef>
          </c:cat>
          <c:val>
            <c:numRef>
              <c:f>' Banks Assets and liabilities'!$B$28:$J$28</c:f>
              <c:numCache>
                <c:formatCode>0.00%</c:formatCode>
                <c:ptCount val="9"/>
                <c:pt idx="0">
                  <c:v>7.1408076153756141E-3</c:v>
                </c:pt>
                <c:pt idx="1">
                  <c:v>1.3384405831716175E-2</c:v>
                </c:pt>
                <c:pt idx="2">
                  <c:v>1.797552499943517E-2</c:v>
                </c:pt>
                <c:pt idx="3">
                  <c:v>2.3836155365371956E-2</c:v>
                </c:pt>
                <c:pt idx="4">
                  <c:v>2.779474542653726E-2</c:v>
                </c:pt>
                <c:pt idx="5">
                  <c:v>3.2492837896432106E-2</c:v>
                </c:pt>
                <c:pt idx="6">
                  <c:v>3.7641746732093521E-2</c:v>
                </c:pt>
                <c:pt idx="7">
                  <c:v>4.0584577962264695E-2</c:v>
                </c:pt>
                <c:pt idx="8">
                  <c:v>4.2030123343831924E-2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3-48A5-BE26-8A56FB11E8AC}"/>
            </c:ext>
          </c:extLst>
        </c:ser>
        <c:ser>
          <c:idx val="2"/>
          <c:order val="2"/>
          <c:tx>
            <c:strRef>
              <c:f>' Banks Assets and liabilities'!$A$29</c:f>
              <c:strCache>
                <c:ptCount val="1"/>
                <c:pt idx="0">
                  <c:v>Deposits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 Banks Assets and liabilities'!$B$26:$J$26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Q2-2022</c:v>
                </c:pt>
              </c:strCache>
            </c:strRef>
          </c:cat>
          <c:val>
            <c:numRef>
              <c:f>' Banks Assets and liabilities'!$B$29:$J$29</c:f>
              <c:numCache>
                <c:formatCode>0.00%</c:formatCode>
                <c:ptCount val="9"/>
                <c:pt idx="0">
                  <c:v>5.2236173042887824E-3</c:v>
                </c:pt>
                <c:pt idx="1">
                  <c:v>9.7559883888648485E-3</c:v>
                </c:pt>
                <c:pt idx="2">
                  <c:v>1.7248193208803584E-2</c:v>
                </c:pt>
                <c:pt idx="3">
                  <c:v>2.4392787634620466E-2</c:v>
                </c:pt>
                <c:pt idx="4">
                  <c:v>3.0585509754765577E-2</c:v>
                </c:pt>
                <c:pt idx="5">
                  <c:v>3.369654904215208E-2</c:v>
                </c:pt>
                <c:pt idx="6">
                  <c:v>3.8244935962425772E-2</c:v>
                </c:pt>
                <c:pt idx="7">
                  <c:v>4.3317675631774591E-2</c:v>
                </c:pt>
                <c:pt idx="8">
                  <c:v>4.6059386659871221E-2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3-48A5-BE26-8A56FB11E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565392"/>
        <c:axId val="284571632"/>
      </c:barChart>
      <c:lineChart>
        <c:grouping val="standard"/>
        <c:varyColors val="0"/>
        <c:ser>
          <c:idx val="3"/>
          <c:order val="3"/>
          <c:tx>
            <c:strRef>
              <c:f>' Banks Assets and liabilities'!$A$30</c:f>
              <c:strCache>
                <c:ptCount val="1"/>
                <c:pt idx="0">
                  <c:v>Assets - Islamic Banking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2"/>
            <c:spPr>
              <a:solidFill>
                <a:srgbClr val="FFC000"/>
              </a:solidFill>
              <a:ln w="9525">
                <a:solidFill>
                  <a:schemeClr val="bg2">
                    <a:lumMod val="65000"/>
                  </a:schemeClr>
                </a:solidFill>
              </a:ln>
              <a:effectLst/>
            </c:spPr>
          </c:marker>
          <c:cat>
            <c:strRef>
              <c:f>' Banks Assets and liabilities'!$B$26:$J$26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Q2-2022</c:v>
                </c:pt>
              </c:strCache>
            </c:strRef>
          </c:cat>
          <c:val>
            <c:numRef>
              <c:f>' Banks Assets and liabilities'!$B$30:$J$30</c:f>
              <c:numCache>
                <c:formatCode>0.00%</c:formatCode>
                <c:ptCount val="9"/>
                <c:pt idx="0">
                  <c:v>0.18462756656211246</c:v>
                </c:pt>
                <c:pt idx="1">
                  <c:v>0.15356025468098322</c:v>
                </c:pt>
                <c:pt idx="2">
                  <c:v>0.16755272665281204</c:v>
                </c:pt>
                <c:pt idx="3">
                  <c:v>0.18286076915007998</c:v>
                </c:pt>
                <c:pt idx="4">
                  <c:v>0.1982874934636808</c:v>
                </c:pt>
                <c:pt idx="5">
                  <c:v>0.21360275150472913</c:v>
                </c:pt>
                <c:pt idx="6">
                  <c:v>0.23217156938241185</c:v>
                </c:pt>
                <c:pt idx="7">
                  <c:v>0.23809348677185907</c:v>
                </c:pt>
                <c:pt idx="8">
                  <c:v>0.23989651293588302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D3-48A5-BE26-8A56FB11E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869119"/>
        <c:axId val="1220865791"/>
      </c:lineChart>
      <c:catAx>
        <c:axId val="28456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571632"/>
        <c:crosses val="autoZero"/>
        <c:auto val="1"/>
        <c:lblAlgn val="ctr"/>
        <c:lblOffset val="100"/>
        <c:noMultiLvlLbl val="0"/>
      </c:catAx>
      <c:valAx>
        <c:axId val="28457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565392"/>
        <c:crosses val="autoZero"/>
        <c:crossBetween val="between"/>
      </c:valAx>
      <c:valAx>
        <c:axId val="1220865791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869119"/>
        <c:crosses val="max"/>
        <c:crossBetween val="between"/>
      </c:valAx>
      <c:catAx>
        <c:axId val="12208691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08657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NPM and C/I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profitability!$A$28</c:f>
              <c:strCache>
                <c:ptCount val="1"/>
                <c:pt idx="0">
                  <c:v>Net Profit Margin-Financing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profitability!$E$2:$K$2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</c:v>
                </c:pt>
              </c:strCache>
            </c:strRef>
          </c:cat>
          <c:val>
            <c:numRef>
              <c:f>profitability!$E$28:$K$28</c:f>
              <c:numCache>
                <c:formatCode>0.00%</c:formatCode>
                <c:ptCount val="7"/>
                <c:pt idx="0">
                  <c:v>4.1132175562050857E-2</c:v>
                </c:pt>
                <c:pt idx="1">
                  <c:v>3.5626061364647403E-2</c:v>
                </c:pt>
                <c:pt idx="2">
                  <c:v>3.3657053390958307E-2</c:v>
                </c:pt>
                <c:pt idx="3">
                  <c:v>4.2998552937471873E-2</c:v>
                </c:pt>
                <c:pt idx="4">
                  <c:v>4.2587816894302931E-2</c:v>
                </c:pt>
                <c:pt idx="5">
                  <c:v>3.410021668548479E-2</c:v>
                </c:pt>
                <c:pt idx="6">
                  <c:v>3.5497745142990096E-2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DA-492A-B379-29BB07038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7292272"/>
        <c:axId val="397287696"/>
      </c:lineChart>
      <c:lineChart>
        <c:grouping val="standard"/>
        <c:varyColors val="0"/>
        <c:ser>
          <c:idx val="1"/>
          <c:order val="1"/>
          <c:tx>
            <c:strRef>
              <c:f>profitability!$A$29</c:f>
              <c:strCache>
                <c:ptCount val="1"/>
                <c:pt idx="0">
                  <c:v>Operating Cost/Operating Income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profitability!$E$2:$K$2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</c:v>
                </c:pt>
              </c:strCache>
            </c:strRef>
          </c:cat>
          <c:val>
            <c:numRef>
              <c:f>profitability!$E$29:$K$29</c:f>
              <c:numCache>
                <c:formatCode>0%</c:formatCode>
                <c:ptCount val="7"/>
                <c:pt idx="0">
                  <c:v>0.84954346439984396</c:v>
                </c:pt>
                <c:pt idx="1">
                  <c:v>0.68165788305958919</c:v>
                </c:pt>
                <c:pt idx="2">
                  <c:v>0.58003950209834365</c:v>
                </c:pt>
                <c:pt idx="3">
                  <c:v>0.55818038645587253</c:v>
                </c:pt>
                <c:pt idx="4">
                  <c:v>0.50073877821368518</c:v>
                </c:pt>
                <c:pt idx="5">
                  <c:v>0.51579588247232055</c:v>
                </c:pt>
                <c:pt idx="6">
                  <c:v>0.45168251938294302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DA-492A-B379-29BB07038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85509344"/>
        <c:axId val="1085510176"/>
      </c:lineChart>
      <c:catAx>
        <c:axId val="39729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287696"/>
        <c:crosses val="autoZero"/>
        <c:auto val="1"/>
        <c:lblAlgn val="ctr"/>
        <c:lblOffset val="100"/>
        <c:noMultiLvlLbl val="0"/>
      </c:catAx>
      <c:valAx>
        <c:axId val="39728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292272"/>
        <c:crosses val="autoZero"/>
        <c:crossBetween val="between"/>
      </c:valAx>
      <c:valAx>
        <c:axId val="1085510176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5509344"/>
        <c:crosses val="max"/>
        <c:crossBetween val="between"/>
      </c:valAx>
      <c:catAx>
        <c:axId val="1085509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85510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Funding Mix Change</a:t>
            </a:r>
          </a:p>
        </c:rich>
      </c:tx>
      <c:layout>
        <c:manualLayout>
          <c:xMode val="edge"/>
          <c:yMode val="edge"/>
          <c:x val="0.2942409660913598"/>
          <c:y val="1.68498088309582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964821088489541"/>
          <c:y val="0.10683820989269825"/>
          <c:w val="0.68279790971968612"/>
          <c:h val="0.6016434674061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'funding '!$C$21</c:f>
              <c:strCache>
                <c:ptCount val="1"/>
                <c:pt idx="0">
                  <c:v>Q2-2022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'funding '!$B$22:$B$25</c:f>
              <c:strCache>
                <c:ptCount val="4"/>
                <c:pt idx="0">
                  <c:v>Inter-bank Wakala</c:v>
                </c:pt>
                <c:pt idx="1">
                  <c:v>Customer Deposits</c:v>
                </c:pt>
                <c:pt idx="2">
                  <c:v>Other liabilities</c:v>
                </c:pt>
                <c:pt idx="3">
                  <c:v>Owners' Equity</c:v>
                </c:pt>
              </c:strCache>
            </c:strRef>
          </c:cat>
          <c:val>
            <c:numRef>
              <c:f>'funding '!$C$22:$C$25</c:f>
              <c:numCache>
                <c:formatCode>_(* #,##0_);_(* \(#,##0\);_(* "-"??_);_(@_)</c:formatCode>
                <c:ptCount val="4"/>
                <c:pt idx="0">
                  <c:v>11550</c:v>
                </c:pt>
                <c:pt idx="1">
                  <c:v>1210999</c:v>
                </c:pt>
                <c:pt idx="2">
                  <c:v>31711.433926083646</c:v>
                </c:pt>
                <c:pt idx="3">
                  <c:v>237226.47328199999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6-4119-B1B0-71AB5A278FAA}"/>
            </c:ext>
          </c:extLst>
        </c:ser>
        <c:ser>
          <c:idx val="1"/>
          <c:order val="1"/>
          <c:tx>
            <c:strRef>
              <c:f>'funding '!$D$21</c:f>
              <c:strCache>
                <c:ptCount val="1"/>
                <c:pt idx="0">
                  <c:v>Q2-2021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2087542087542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0-4105-A485-290C6405F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'funding '!$B$22:$B$25</c:f>
              <c:strCache>
                <c:ptCount val="4"/>
                <c:pt idx="0">
                  <c:v>Inter-bank Wakala</c:v>
                </c:pt>
                <c:pt idx="1">
                  <c:v>Customer Deposits</c:v>
                </c:pt>
                <c:pt idx="2">
                  <c:v>Other liabilities</c:v>
                </c:pt>
                <c:pt idx="3">
                  <c:v>Owners' Equity</c:v>
                </c:pt>
              </c:strCache>
            </c:strRef>
          </c:cat>
          <c:val>
            <c:numRef>
              <c:f>'funding '!$D$22:$D$25</c:f>
              <c:numCache>
                <c:formatCode>_(* #,##0_);_(* \(#,##0\);_(* "-"??_);_(@_)</c:formatCode>
                <c:ptCount val="4"/>
                <c:pt idx="0">
                  <c:v>74601</c:v>
                </c:pt>
                <c:pt idx="1">
                  <c:v>1048337</c:v>
                </c:pt>
                <c:pt idx="2">
                  <c:v>34326</c:v>
                </c:pt>
                <c:pt idx="3">
                  <c:v>164166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6-4119-B1B0-71AB5A278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279680"/>
        <c:axId val="337281760"/>
      </c:barChart>
      <c:catAx>
        <c:axId val="33727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281760"/>
        <c:crosses val="autoZero"/>
        <c:auto val="1"/>
        <c:lblAlgn val="ctr"/>
        <c:lblOffset val="100"/>
        <c:noMultiLvlLbl val="0"/>
      </c:catAx>
      <c:valAx>
        <c:axId val="33728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279680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08197052291545"/>
          <c:y val="0.8783505888510863"/>
          <c:w val="0.5374540682414698"/>
          <c:h val="8.9741533629939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879680122911118"/>
          <c:y val="0.21211805555555557"/>
          <c:w val="0.55206103860347233"/>
          <c:h val="0.6771585192475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'Annual P&amp;L'!$B$30</c:f>
              <c:strCache>
                <c:ptCount val="1"/>
                <c:pt idx="0">
                  <c:v>Total Assets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'Annual P&amp;L'!$C$29:$G$29</c:f>
              <c:strCache>
                <c:ptCount val="5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  <c:pt idx="3">
                  <c:v>FY 20</c:v>
                </c:pt>
                <c:pt idx="4">
                  <c:v>FY 21</c:v>
                </c:pt>
              </c:strCache>
            </c:strRef>
          </c:cat>
          <c:val>
            <c:numRef>
              <c:f>'Annual P&amp;L'!$C$30:$G$30</c:f>
              <c:numCache>
                <c:formatCode>#,##0</c:formatCode>
                <c:ptCount val="5"/>
                <c:pt idx="0">
                  <c:v>697303</c:v>
                </c:pt>
                <c:pt idx="1">
                  <c:v>872168</c:v>
                </c:pt>
                <c:pt idx="2">
                  <c:v>1043364</c:v>
                </c:pt>
                <c:pt idx="3">
                  <c:v>1205992</c:v>
                </c:pt>
                <c:pt idx="4">
                  <c:v>1404823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C-463F-BBA9-7BC3784E8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396207"/>
        <c:axId val="303395375"/>
      </c:barChart>
      <c:catAx>
        <c:axId val="30339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395375"/>
        <c:crosses val="autoZero"/>
        <c:auto val="1"/>
        <c:lblAlgn val="ctr"/>
        <c:lblOffset val="100"/>
        <c:noMultiLvlLbl val="0"/>
      </c:catAx>
      <c:valAx>
        <c:axId val="303395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396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Customer Deposits and Financing to Deposit ratio</a:t>
            </a:r>
          </a:p>
        </c:rich>
      </c:tx>
      <c:layout>
        <c:manualLayout>
          <c:xMode val="edge"/>
          <c:yMode val="edge"/>
          <c:x val="0.15629614674234096"/>
          <c:y val="4.9382716049382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'funding '!$A$3</c:f>
              <c:strCache>
                <c:ptCount val="1"/>
                <c:pt idx="0">
                  <c:v>Customer Deposits</c:v>
                </c:pt>
              </c:strCache>
            </c:strRef>
          </c:tx>
          <c:spPr>
            <a:solidFill>
              <a:srgbClr val="6F1E8C"/>
            </a:solidFill>
            <a:ln>
              <a:noFill/>
            </a:ln>
            <a:effectLst/>
          </c:spPr>
          <c:invertIfNegative val="0"/>
          <c:cat>
            <c:strRef>
              <c:f>'funding '!$D$2:$J$2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</c:v>
                </c:pt>
              </c:strCache>
              <c:extLst/>
            </c:strRef>
          </c:cat>
          <c:val>
            <c:numRef>
              <c:f>'funding '!$D$3:$J$3</c:f>
              <c:numCache>
                <c:formatCode>_(* #,##0_);_(* \(#,##0\);_(* "-"??_);_(@_)</c:formatCode>
                <c:ptCount val="7"/>
                <c:pt idx="0">
                  <c:v>352268.47399999999</c:v>
                </c:pt>
                <c:pt idx="1">
                  <c:v>526149.99</c:v>
                </c:pt>
                <c:pt idx="2">
                  <c:v>711275.20499999996</c:v>
                </c:pt>
                <c:pt idx="3">
                  <c:v>797166</c:v>
                </c:pt>
                <c:pt idx="4">
                  <c:v>924208</c:v>
                </c:pt>
                <c:pt idx="5">
                  <c:v>1109383</c:v>
                </c:pt>
                <c:pt idx="6">
                  <c:v>1210998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737-45F9-A0B9-989836419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8972095"/>
        <c:axId val="1968963359"/>
      </c:barChart>
      <c:lineChart>
        <c:grouping val="standard"/>
        <c:varyColors val="0"/>
        <c:ser>
          <c:idx val="1"/>
          <c:order val="1"/>
          <c:tx>
            <c:strRef>
              <c:f>'funding '!$A$5</c:f>
              <c:strCache>
                <c:ptCount val="1"/>
                <c:pt idx="0">
                  <c:v>Net Financing/Deposits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'funding '!$D$2:$J$2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</c:v>
                </c:pt>
              </c:strCache>
              <c:extLst/>
            </c:strRef>
          </c:cat>
          <c:val>
            <c:numRef>
              <c:f>'funding '!$D$5:$J$5</c:f>
              <c:numCache>
                <c:formatCode>0.0%</c:formatCode>
                <c:ptCount val="7"/>
                <c:pt idx="0">
                  <c:v>1.1292732258521665</c:v>
                </c:pt>
                <c:pt idx="1">
                  <c:v>1.0666356945098487</c:v>
                </c:pt>
                <c:pt idx="2">
                  <c:v>0.9791844395869248</c:v>
                </c:pt>
                <c:pt idx="3">
                  <c:v>1.0528585012406451</c:v>
                </c:pt>
                <c:pt idx="4">
                  <c:v>1.0864816145283314</c:v>
                </c:pt>
                <c:pt idx="5">
                  <c:v>1.0196821115881531</c:v>
                </c:pt>
                <c:pt idx="6">
                  <c:v>0.99657142290903866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6737-45F9-A0B9-989836419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8970015"/>
        <c:axId val="1968969183"/>
      </c:lineChart>
      <c:catAx>
        <c:axId val="196897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963359"/>
        <c:crosses val="autoZero"/>
        <c:auto val="1"/>
        <c:lblAlgn val="ctr"/>
        <c:lblOffset val="100"/>
        <c:noMultiLvlLbl val="0"/>
      </c:catAx>
      <c:valAx>
        <c:axId val="1968963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972095"/>
        <c:crosses val="autoZero"/>
        <c:crossBetween val="between"/>
      </c:valAx>
      <c:valAx>
        <c:axId val="1968969183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970015"/>
        <c:crosses val="max"/>
        <c:crossBetween val="between"/>
      </c:valAx>
      <c:catAx>
        <c:axId val="19689700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689691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Basel III Liquidity Ratios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liquidity!$A$2</c:f>
              <c:strCache>
                <c:ptCount val="1"/>
                <c:pt idx="0">
                  <c:v>LCR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36-4607-951E-074AF9326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liquidity!$B$1:$G$1</c:f>
              <c:numCache>
                <c:formatCode>mmm\-yy</c:formatCode>
                <c:ptCount val="6"/>
                <c:pt idx="0">
                  <c:v>43070</c:v>
                </c:pt>
                <c:pt idx="1">
                  <c:v>43435</c:v>
                </c:pt>
                <c:pt idx="2">
                  <c:v>43800</c:v>
                </c:pt>
                <c:pt idx="3">
                  <c:v>44166</c:v>
                </c:pt>
                <c:pt idx="4">
                  <c:v>44531</c:v>
                </c:pt>
                <c:pt idx="5">
                  <c:v>44713</c:v>
                </c:pt>
              </c:numCache>
            </c:numRef>
          </c:cat>
          <c:val>
            <c:numRef>
              <c:f>liquidity!$B$2:$G$2</c:f>
              <c:numCache>
                <c:formatCode>0.00%</c:formatCode>
                <c:ptCount val="6"/>
                <c:pt idx="0">
                  <c:v>1.1476</c:v>
                </c:pt>
                <c:pt idx="1">
                  <c:v>2.3199999999999998</c:v>
                </c:pt>
                <c:pt idx="2">
                  <c:v>2.3784000000000001</c:v>
                </c:pt>
                <c:pt idx="3">
                  <c:v>1.3383</c:v>
                </c:pt>
                <c:pt idx="4">
                  <c:v>2.7254</c:v>
                </c:pt>
                <c:pt idx="5">
                  <c:v>4.9332000000000003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6-4607-951E-074AF93269FA}"/>
            </c:ext>
          </c:extLst>
        </c:ser>
        <c:ser>
          <c:idx val="1"/>
          <c:order val="1"/>
          <c:tx>
            <c:strRef>
              <c:f>liquidity!$A$3</c:f>
              <c:strCache>
                <c:ptCount val="1"/>
                <c:pt idx="0">
                  <c:v>NSFR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333333333333332E-3"/>
                  <c:y val="-1.296504881459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36-4607-951E-074AF93269FA}"/>
                </c:ext>
              </c:extLst>
            </c:dLbl>
            <c:dLbl>
              <c:idx val="5"/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836-4607-951E-074AF9326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liquidity!$B$1:$G$1</c:f>
              <c:numCache>
                <c:formatCode>mmm\-yy</c:formatCode>
                <c:ptCount val="6"/>
                <c:pt idx="0">
                  <c:v>43070</c:v>
                </c:pt>
                <c:pt idx="1">
                  <c:v>43435</c:v>
                </c:pt>
                <c:pt idx="2">
                  <c:v>43800</c:v>
                </c:pt>
                <c:pt idx="3">
                  <c:v>44166</c:v>
                </c:pt>
                <c:pt idx="4">
                  <c:v>44531</c:v>
                </c:pt>
                <c:pt idx="5">
                  <c:v>44713</c:v>
                </c:pt>
              </c:numCache>
            </c:numRef>
          </c:cat>
          <c:val>
            <c:numRef>
              <c:f>liquidity!$B$3:$G$3</c:f>
              <c:numCache>
                <c:formatCode>0.00%</c:formatCode>
                <c:ptCount val="6"/>
                <c:pt idx="0">
                  <c:v>1.3319000000000001</c:v>
                </c:pt>
                <c:pt idx="1">
                  <c:v>1.2682</c:v>
                </c:pt>
                <c:pt idx="2">
                  <c:v>1.2285999999999999</c:v>
                </c:pt>
                <c:pt idx="3">
                  <c:v>1.1898</c:v>
                </c:pt>
                <c:pt idx="4">
                  <c:v>1.2637</c:v>
                </c:pt>
                <c:pt idx="5">
                  <c:v>1.1656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36-4607-951E-074AF9326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044800"/>
        <c:axId val="177056032"/>
      </c:barChart>
      <c:lineChart>
        <c:grouping val="standard"/>
        <c:varyColors val="0"/>
        <c:ser>
          <c:idx val="2"/>
          <c:order val="2"/>
          <c:tx>
            <c:strRef>
              <c:f>liquidity!$A$4</c:f>
              <c:strCache>
                <c:ptCount val="1"/>
                <c:pt idx="0">
                  <c:v>Regulatory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liquidity!$B$1:$G$1</c:f>
              <c:numCache>
                <c:formatCode>mmm\-yy</c:formatCode>
                <c:ptCount val="6"/>
                <c:pt idx="0">
                  <c:v>43070</c:v>
                </c:pt>
                <c:pt idx="1">
                  <c:v>43435</c:v>
                </c:pt>
                <c:pt idx="2">
                  <c:v>43800</c:v>
                </c:pt>
                <c:pt idx="3">
                  <c:v>44166</c:v>
                </c:pt>
                <c:pt idx="4">
                  <c:v>44531</c:v>
                </c:pt>
                <c:pt idx="5">
                  <c:v>44713</c:v>
                </c:pt>
              </c:numCache>
            </c:numRef>
          </c:cat>
          <c:val>
            <c:numRef>
              <c:f>liquidity!$B$4:$G$4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36-4607-951E-074AF9326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044800"/>
        <c:axId val="177056032"/>
      </c:lineChart>
      <c:catAx>
        <c:axId val="1770448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56032"/>
        <c:crosses val="autoZero"/>
        <c:auto val="0"/>
        <c:lblAlgn val="ctr"/>
        <c:lblOffset val="100"/>
        <c:noMultiLvlLbl val="0"/>
      </c:catAx>
      <c:valAx>
        <c:axId val="17705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4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Retail Business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segments!$A$8</c:f>
              <c:strCache>
                <c:ptCount val="1"/>
                <c:pt idx="0">
                  <c:v>Total Assets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segments!$B$7:$J$7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 (annualized)</c:v>
                </c:pt>
              </c:strCache>
              <c:extLst/>
            </c:strRef>
          </c:cat>
          <c:val>
            <c:numRef>
              <c:f>segments!$B$8:$J$8</c:f>
              <c:numCache>
                <c:formatCode>#,##0.0</c:formatCode>
                <c:ptCount val="7"/>
                <c:pt idx="0">
                  <c:v>247971.712</c:v>
                </c:pt>
                <c:pt idx="1">
                  <c:v>296927.62599999999</c:v>
                </c:pt>
                <c:pt idx="2">
                  <c:v>344394.39500000002</c:v>
                </c:pt>
                <c:pt idx="3">
                  <c:v>383306</c:v>
                </c:pt>
                <c:pt idx="4">
                  <c:v>420066</c:v>
                </c:pt>
                <c:pt idx="5">
                  <c:v>455015</c:v>
                </c:pt>
                <c:pt idx="6" formatCode="#,##0">
                  <c:v>462013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748-4240-B3F9-BD3D94ECE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0216927"/>
        <c:axId val="1950209855"/>
      </c:barChart>
      <c:lineChart>
        <c:grouping val="standard"/>
        <c:varyColors val="0"/>
        <c:ser>
          <c:idx val="0"/>
          <c:order val="0"/>
          <c:tx>
            <c:strRef>
              <c:f>segments!$A$10</c:f>
              <c:strCache>
                <c:ptCount val="1"/>
                <c:pt idx="0">
                  <c:v>Operating Revenue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segments!$B$7:$J$7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 (annualized)</c:v>
                </c:pt>
              </c:strCache>
              <c:extLst/>
            </c:strRef>
          </c:cat>
          <c:val>
            <c:numRef>
              <c:f>segments!$B$10:$J$10</c:f>
              <c:numCache>
                <c:formatCode>#,##0.0</c:formatCode>
                <c:ptCount val="7"/>
                <c:pt idx="0">
                  <c:v>10279.386</c:v>
                </c:pt>
                <c:pt idx="1">
                  <c:v>13573.571</c:v>
                </c:pt>
                <c:pt idx="2">
                  <c:v>12305.538</c:v>
                </c:pt>
                <c:pt idx="3">
                  <c:v>13698</c:v>
                </c:pt>
                <c:pt idx="4">
                  <c:v>15425</c:v>
                </c:pt>
                <c:pt idx="5">
                  <c:v>16847</c:v>
                </c:pt>
                <c:pt idx="6" formatCode="#,##0">
                  <c:v>13670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748-4240-B3F9-BD3D94ECE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787680"/>
        <c:axId val="284810976"/>
      </c:lineChart>
      <c:catAx>
        <c:axId val="195021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209855"/>
        <c:crosses val="autoZero"/>
        <c:auto val="1"/>
        <c:lblAlgn val="ctr"/>
        <c:lblOffset val="100"/>
        <c:noMultiLvlLbl val="0"/>
      </c:catAx>
      <c:valAx>
        <c:axId val="195020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216927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cap="all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/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284810976"/>
        <c:scaling>
          <c:orientation val="minMax"/>
        </c:scaling>
        <c:delete val="0"/>
        <c:axPos val="r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787680"/>
        <c:crosses val="max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cap="all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/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284787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4810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Wholesale Banking Business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segments!$A$20</c:f>
              <c:strCache>
                <c:ptCount val="1"/>
                <c:pt idx="0">
                  <c:v>Total Assets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50000">
                  <a:schemeClr val="accent3">
                    <a:lumMod val="75000"/>
                    <a:lumOff val="2500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segments!$B$19:$J$19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 (annualized)</c:v>
                </c:pt>
              </c:strCache>
              <c:extLst/>
            </c:strRef>
          </c:cat>
          <c:val>
            <c:numRef>
              <c:f>segments!$B$20:$J$20</c:f>
              <c:numCache>
                <c:formatCode>#,##0</c:formatCode>
                <c:ptCount val="7"/>
                <c:pt idx="0">
                  <c:v>149835.644</c:v>
                </c:pt>
                <c:pt idx="1">
                  <c:v>264282.734</c:v>
                </c:pt>
                <c:pt idx="2">
                  <c:v>352062.859</c:v>
                </c:pt>
                <c:pt idx="3">
                  <c:v>446217</c:v>
                </c:pt>
                <c:pt idx="4">
                  <c:v>568092</c:v>
                </c:pt>
                <c:pt idx="5">
                  <c:v>652336</c:v>
                </c:pt>
                <c:pt idx="6">
                  <c:v>716262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243-44BB-BC23-D1444293C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0216927"/>
        <c:axId val="1950209855"/>
      </c:barChart>
      <c:lineChart>
        <c:grouping val="standard"/>
        <c:varyColors val="0"/>
        <c:ser>
          <c:idx val="0"/>
          <c:order val="0"/>
          <c:tx>
            <c:strRef>
              <c:f>segments!$A$22</c:f>
              <c:strCache>
                <c:ptCount val="1"/>
                <c:pt idx="0">
                  <c:v>Operating Revenue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segments!$B$7:$J$7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 (annualized)</c:v>
                </c:pt>
              </c:strCache>
              <c:extLst/>
            </c:strRef>
          </c:cat>
          <c:val>
            <c:numRef>
              <c:f>segments!$B$22:$J$22</c:f>
              <c:numCache>
                <c:formatCode>#,##0</c:formatCode>
                <c:ptCount val="7"/>
                <c:pt idx="0">
                  <c:v>4813.3230000000003</c:v>
                </c:pt>
                <c:pt idx="1">
                  <c:v>5890.2</c:v>
                </c:pt>
                <c:pt idx="2">
                  <c:v>11247.948</c:v>
                </c:pt>
                <c:pt idx="3">
                  <c:v>14602</c:v>
                </c:pt>
                <c:pt idx="4">
                  <c:v>17944</c:v>
                </c:pt>
                <c:pt idx="5">
                  <c:v>20273</c:v>
                </c:pt>
                <c:pt idx="6">
                  <c:v>28544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5243-44BB-BC23-D1444293C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787680"/>
        <c:axId val="284810976"/>
      </c:lineChart>
      <c:catAx>
        <c:axId val="195021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209855"/>
        <c:crosses val="autoZero"/>
        <c:auto val="1"/>
        <c:lblAlgn val="ctr"/>
        <c:lblOffset val="100"/>
        <c:noMultiLvlLbl val="0"/>
      </c:catAx>
      <c:valAx>
        <c:axId val="195020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216927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cap="all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/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284810976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787680"/>
        <c:crosses val="max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cap="all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/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284787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4810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3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Treasury and Investments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segments!$A$32</c:f>
              <c:strCache>
                <c:ptCount val="1"/>
                <c:pt idx="0">
                  <c:v>Total Assets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segments!$D$31:$J$31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Q2 2022 (annualized)</c:v>
                </c:pt>
              </c:strCache>
            </c:strRef>
          </c:cat>
          <c:val>
            <c:numRef>
              <c:f>segments!$D$32:$J$32</c:f>
              <c:numCache>
                <c:formatCode>#,##0</c:formatCode>
                <c:ptCount val="7"/>
                <c:pt idx="0">
                  <c:v>106451.64599999999</c:v>
                </c:pt>
                <c:pt idx="1">
                  <c:v>124572.15</c:v>
                </c:pt>
                <c:pt idx="2">
                  <c:v>163573.99400000001</c:v>
                </c:pt>
                <c:pt idx="3">
                  <c:v>192341</c:v>
                </c:pt>
                <c:pt idx="4">
                  <c:v>197133</c:v>
                </c:pt>
                <c:pt idx="5">
                  <c:v>265163</c:v>
                </c:pt>
                <c:pt idx="6">
                  <c:v>278708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E-4963-84CA-D7E118A25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0216927"/>
        <c:axId val="1950209855"/>
      </c:barChart>
      <c:lineChart>
        <c:grouping val="standard"/>
        <c:varyColors val="0"/>
        <c:ser>
          <c:idx val="0"/>
          <c:order val="0"/>
          <c:tx>
            <c:strRef>
              <c:f>segments!$A$34</c:f>
              <c:strCache>
                <c:ptCount val="1"/>
                <c:pt idx="0">
                  <c:v>Operating Revenue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segments!$B$7:$J$7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Q2 2022 (annualized)</c:v>
                </c:pt>
              </c:strCache>
            </c:strRef>
          </c:cat>
          <c:val>
            <c:numRef>
              <c:f>segments!$D$34:$J$34</c:f>
              <c:numCache>
                <c:formatCode>#,##0</c:formatCode>
                <c:ptCount val="7"/>
                <c:pt idx="0">
                  <c:v>2286.33</c:v>
                </c:pt>
                <c:pt idx="1">
                  <c:v>2927.9409999999998</c:v>
                </c:pt>
                <c:pt idx="2">
                  <c:v>3198.1170000000002</c:v>
                </c:pt>
                <c:pt idx="3">
                  <c:v>2985</c:v>
                </c:pt>
                <c:pt idx="4">
                  <c:v>4079</c:v>
                </c:pt>
                <c:pt idx="5">
                  <c:v>4703</c:v>
                </c:pt>
                <c:pt idx="6">
                  <c:v>6838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DE-4963-84CA-D7E118A25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787680"/>
        <c:axId val="284810976"/>
      </c:lineChart>
      <c:catAx>
        <c:axId val="195021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209855"/>
        <c:crosses val="autoZero"/>
        <c:auto val="1"/>
        <c:lblAlgn val="ctr"/>
        <c:lblOffset val="100"/>
        <c:noMultiLvlLbl val="0"/>
      </c:catAx>
      <c:valAx>
        <c:axId val="195020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0216927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cap="all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/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284810976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787680"/>
        <c:crosses val="max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cap="all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/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284787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4810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Key Macro-economic Indicators (source: IMF)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'GDP CBO'!$H$3</c:f>
              <c:strCache>
                <c:ptCount val="1"/>
                <c:pt idx="0">
                  <c:v>Real GDP %</c:v>
                </c:pt>
              </c:strCache>
            </c:strRef>
          </c:tx>
          <c:spPr>
            <a:ln w="28575" cap="rnd">
              <a:solidFill>
                <a:srgbClr val="6F1E8C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6F1E8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91-4DDF-8BB5-8F5C1035DE47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6F1E8C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91-4DDF-8BB5-8F5C1035DE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CBO'!$I$2:$O$2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(F)</c:v>
                </c:pt>
                <c:pt idx="5">
                  <c:v>2024 (F)</c:v>
                </c:pt>
                <c:pt idx="6">
                  <c:v>2025 (F)</c:v>
                </c:pt>
              </c:strCache>
            </c:strRef>
          </c:cat>
          <c:val>
            <c:numRef>
              <c:f>'GDP CBO'!$I$3:$O$3</c:f>
              <c:numCache>
                <c:formatCode>General</c:formatCode>
                <c:ptCount val="7"/>
                <c:pt idx="0">
                  <c:v>-0.8</c:v>
                </c:pt>
                <c:pt idx="1">
                  <c:v>-2.8</c:v>
                </c:pt>
                <c:pt idx="2">
                  <c:v>2</c:v>
                </c:pt>
                <c:pt idx="3">
                  <c:v>5.6</c:v>
                </c:pt>
                <c:pt idx="4">
                  <c:v>2.7</c:v>
                </c:pt>
                <c:pt idx="5">
                  <c:v>2.5</c:v>
                </c:pt>
                <c:pt idx="6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91-4DDF-8BB5-8F5C1035DE47}"/>
            </c:ext>
          </c:extLst>
        </c:ser>
        <c:ser>
          <c:idx val="1"/>
          <c:order val="1"/>
          <c:tx>
            <c:strRef>
              <c:f>'GDP CBO'!$H$4</c:f>
              <c:strCache>
                <c:ptCount val="1"/>
                <c:pt idx="0">
                  <c:v>Inflation %</c:v>
                </c:pt>
              </c:strCache>
            </c:strRef>
          </c:tx>
          <c:spPr>
            <a:ln w="28575" cap="rnd">
              <a:solidFill>
                <a:srgbClr val="D7D8D9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D7D8D9">
                    <a:lumMod val="75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91-4DDF-8BB5-8F5C1035DE47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D7D8D9">
                    <a:lumMod val="75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0E91-4DDF-8BB5-8F5C1035DE47}"/>
              </c:ext>
            </c:extLst>
          </c:dPt>
          <c:cat>
            <c:strRef>
              <c:f>'GDP CBO'!$I$2:$O$2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(F)</c:v>
                </c:pt>
                <c:pt idx="5">
                  <c:v>2024 (F)</c:v>
                </c:pt>
                <c:pt idx="6">
                  <c:v>2025 (F)</c:v>
                </c:pt>
              </c:strCache>
            </c:strRef>
          </c:cat>
          <c:val>
            <c:numRef>
              <c:f>'GDP CBO'!$I$4:$O$4</c:f>
              <c:numCache>
                <c:formatCode>General</c:formatCode>
                <c:ptCount val="7"/>
                <c:pt idx="0">
                  <c:v>0.1</c:v>
                </c:pt>
                <c:pt idx="1">
                  <c:v>-0.9</c:v>
                </c:pt>
                <c:pt idx="2">
                  <c:v>1.5</c:v>
                </c:pt>
                <c:pt idx="3">
                  <c:v>3.7</c:v>
                </c:pt>
                <c:pt idx="4">
                  <c:v>2.2000000000000002</c:v>
                </c:pt>
                <c:pt idx="5">
                  <c:v>2</c:v>
                </c:pt>
                <c:pt idx="6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E91-4DDF-8BB5-8F5C1035D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788928"/>
        <c:axId val="284794752"/>
      </c:lineChart>
      <c:catAx>
        <c:axId val="28478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794752"/>
        <c:crosses val="autoZero"/>
        <c:auto val="1"/>
        <c:lblAlgn val="ctr"/>
        <c:lblOffset val="100"/>
        <c:noMultiLvlLbl val="0"/>
      </c:catAx>
      <c:valAx>
        <c:axId val="28479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78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586492818051913"/>
          <c:y val="0.22540995720173701"/>
          <c:w val="0.54360331928157835"/>
          <c:h val="0.66386659242528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'Annual P&amp;L'!$B$31</c:f>
              <c:strCache>
                <c:ptCount val="1"/>
                <c:pt idx="0">
                  <c:v>Total Equity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'Annual P&amp;L'!$C$29:$G$29</c:f>
              <c:strCache>
                <c:ptCount val="5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  <c:pt idx="3">
                  <c:v>FY 20</c:v>
                </c:pt>
                <c:pt idx="4">
                  <c:v>FY 21</c:v>
                </c:pt>
              </c:strCache>
            </c:strRef>
          </c:cat>
          <c:val>
            <c:numRef>
              <c:f>'Annual P&amp;L'!$C$31:$G$31</c:f>
              <c:numCache>
                <c:formatCode>#,##0</c:formatCode>
                <c:ptCount val="5"/>
                <c:pt idx="0">
                  <c:v>130749</c:v>
                </c:pt>
                <c:pt idx="1">
                  <c:v>137189</c:v>
                </c:pt>
                <c:pt idx="2">
                  <c:v>147907</c:v>
                </c:pt>
                <c:pt idx="3">
                  <c:v>159538</c:v>
                </c:pt>
                <c:pt idx="4">
                  <c:v>239839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48-40ED-AD51-5A9FFD83D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396207"/>
        <c:axId val="303395375"/>
      </c:barChart>
      <c:catAx>
        <c:axId val="30339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395375"/>
        <c:crosses val="autoZero"/>
        <c:auto val="1"/>
        <c:lblAlgn val="ctr"/>
        <c:lblOffset val="100"/>
        <c:noMultiLvlLbl val="0"/>
      </c:catAx>
      <c:valAx>
        <c:axId val="303395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396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679681680927553"/>
          <c:y val="0.24709092727579426"/>
          <c:w val="0.51805234368999975"/>
          <c:h val="0.65095695244123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'Annual P&amp;L'!$B$32</c:f>
              <c:strCache>
                <c:ptCount val="1"/>
                <c:pt idx="0">
                  <c:v>Financing to Customers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'Annual P&amp;L'!$C$29:$G$29</c:f>
              <c:strCache>
                <c:ptCount val="5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  <c:pt idx="3">
                  <c:v>FY 20</c:v>
                </c:pt>
                <c:pt idx="4">
                  <c:v>FY 21</c:v>
                </c:pt>
              </c:strCache>
            </c:strRef>
          </c:cat>
          <c:val>
            <c:numRef>
              <c:f>'Annual P&amp;L'!$C$32:$G$32</c:f>
              <c:numCache>
                <c:formatCode>#,##0</c:formatCode>
                <c:ptCount val="5"/>
                <c:pt idx="0">
                  <c:v>561210</c:v>
                </c:pt>
                <c:pt idx="1">
                  <c:v>696470</c:v>
                </c:pt>
                <c:pt idx="2">
                  <c:v>839303</c:v>
                </c:pt>
                <c:pt idx="3">
                  <c:v>1030540</c:v>
                </c:pt>
                <c:pt idx="4">
                  <c:v>1158506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9C-4448-A409-F9DDC4290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396207"/>
        <c:axId val="303395375"/>
      </c:barChart>
      <c:catAx>
        <c:axId val="30339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395375"/>
        <c:crosses val="autoZero"/>
        <c:auto val="1"/>
        <c:lblAlgn val="ctr"/>
        <c:lblOffset val="100"/>
        <c:noMultiLvlLbl val="0"/>
      </c:catAx>
      <c:valAx>
        <c:axId val="303395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396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679681680927553"/>
          <c:y val="0.26463940353973808"/>
          <c:w val="0.51805234368999975"/>
          <c:h val="0.63606240849327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'Annual P&amp;L'!$B$33</c:f>
              <c:strCache>
                <c:ptCount val="1"/>
                <c:pt idx="0">
                  <c:v>Customer deposits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'Annual P&amp;L'!$C$29:$G$29</c:f>
              <c:strCache>
                <c:ptCount val="5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  <c:pt idx="3">
                  <c:v>FY 20</c:v>
                </c:pt>
                <c:pt idx="4">
                  <c:v>FY 21</c:v>
                </c:pt>
              </c:strCache>
            </c:strRef>
          </c:cat>
          <c:val>
            <c:numRef>
              <c:f>'Annual P&amp;L'!$C$33:$G$33</c:f>
              <c:numCache>
                <c:formatCode>#,##0</c:formatCode>
                <c:ptCount val="5"/>
                <c:pt idx="0">
                  <c:v>526150</c:v>
                </c:pt>
                <c:pt idx="1">
                  <c:v>711275</c:v>
                </c:pt>
                <c:pt idx="2">
                  <c:v>797166</c:v>
                </c:pt>
                <c:pt idx="3">
                  <c:v>924208</c:v>
                </c:pt>
                <c:pt idx="4">
                  <c:v>1109383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B-4112-9C6C-885F2B4A2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396207"/>
        <c:axId val="303395375"/>
      </c:barChart>
      <c:catAx>
        <c:axId val="30339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395375"/>
        <c:crosses val="autoZero"/>
        <c:auto val="1"/>
        <c:lblAlgn val="ctr"/>
        <c:lblOffset val="100"/>
        <c:noMultiLvlLbl val="0"/>
      </c:catAx>
      <c:valAx>
        <c:axId val="303395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396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095330373659361"/>
          <c:y val="0.22795454545454547"/>
          <c:w val="0.5612370289030203"/>
          <c:h val="0.63583929849677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'Annual P&amp;L'!$B$5</c:f>
              <c:strCache>
                <c:ptCount val="1"/>
                <c:pt idx="0">
                  <c:v>Operating Income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'Annual P&amp;L'!$C$4:$G$4</c:f>
              <c:strCache>
                <c:ptCount val="5"/>
                <c:pt idx="0">
                  <c:v> FY17 </c:v>
                </c:pt>
                <c:pt idx="1">
                  <c:v> FY18 </c:v>
                </c:pt>
                <c:pt idx="2">
                  <c:v> FY19 </c:v>
                </c:pt>
                <c:pt idx="3">
                  <c:v> FY 20 </c:v>
                </c:pt>
                <c:pt idx="4">
                  <c:v>FY 21</c:v>
                </c:pt>
              </c:strCache>
            </c:strRef>
          </c:cat>
          <c:val>
            <c:numRef>
              <c:f>'Annual P&amp;L'!$C$5:$G$5</c:f>
              <c:numCache>
                <c:formatCode>_(* #,##0_);_(* \(#,##0\);_(* "-"??_);_(@_)</c:formatCode>
                <c:ptCount val="5"/>
                <c:pt idx="0">
                  <c:v>22391.712</c:v>
                </c:pt>
                <c:pt idx="1">
                  <c:v>27097.8</c:v>
                </c:pt>
                <c:pt idx="2">
                  <c:v>33018</c:v>
                </c:pt>
                <c:pt idx="3">
                  <c:v>39254</c:v>
                </c:pt>
                <c:pt idx="4">
                  <c:v>44348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5-4852-9BE4-147C83DFB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7861200"/>
        <c:axId val="727872432"/>
      </c:barChart>
      <c:catAx>
        <c:axId val="72786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872432"/>
        <c:crosses val="autoZero"/>
        <c:auto val="1"/>
        <c:lblAlgn val="ctr"/>
        <c:lblOffset val="100"/>
        <c:noMultiLvlLbl val="0"/>
      </c:catAx>
      <c:valAx>
        <c:axId val="72787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86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919303858025723"/>
          <c:y val="0.23360529223062579"/>
          <c:w val="0.57593975096303329"/>
          <c:h val="0.64497119770485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'Annual P&amp;L'!$B$6</c:f>
              <c:strCache>
                <c:ptCount val="1"/>
                <c:pt idx="0">
                  <c:v>Operating Expense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'Annual P&amp;L'!$C$4:$G$4</c:f>
              <c:strCache>
                <c:ptCount val="5"/>
                <c:pt idx="0">
                  <c:v> FY17 </c:v>
                </c:pt>
                <c:pt idx="1">
                  <c:v> FY18 </c:v>
                </c:pt>
                <c:pt idx="2">
                  <c:v> FY19 </c:v>
                </c:pt>
                <c:pt idx="3">
                  <c:v> FY 20 </c:v>
                </c:pt>
                <c:pt idx="4">
                  <c:v>FY 21</c:v>
                </c:pt>
              </c:strCache>
            </c:strRef>
          </c:cat>
          <c:val>
            <c:numRef>
              <c:f>'Annual P&amp;L'!$C$6:$G$6</c:f>
              <c:numCache>
                <c:formatCode>_(* #,##0_);_(* \(#,##0\);_(* "-"??_);_(@_)</c:formatCode>
                <c:ptCount val="5"/>
                <c:pt idx="0">
                  <c:v>16419.599999999999</c:v>
                </c:pt>
                <c:pt idx="1">
                  <c:v>16658.099999999999</c:v>
                </c:pt>
                <c:pt idx="2">
                  <c:v>18430</c:v>
                </c:pt>
                <c:pt idx="3">
                  <c:v>19656</c:v>
                </c:pt>
                <c:pt idx="4">
                  <c:v>22875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F3-4591-860F-76FD39746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7861200"/>
        <c:axId val="727872432"/>
      </c:barChart>
      <c:catAx>
        <c:axId val="72786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872432"/>
        <c:crosses val="autoZero"/>
        <c:auto val="1"/>
        <c:lblAlgn val="ctr"/>
        <c:lblOffset val="100"/>
        <c:noMultiLvlLbl val="0"/>
      </c:catAx>
      <c:valAx>
        <c:axId val="72787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86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977006535665753"/>
          <c:y val="1.2920813472033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601374170535078"/>
          <c:y val="0.21622548956021162"/>
          <c:w val="0.70947157963316343"/>
          <c:h val="0.67259548875393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'Annual P&amp;L'!$B$7</c:f>
              <c:strCache>
                <c:ptCount val="1"/>
                <c:pt idx="0">
                  <c:v>Pre- Provision Profit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'Annual P&amp;L'!$C$4:$G$4</c:f>
              <c:strCache>
                <c:ptCount val="5"/>
                <c:pt idx="0">
                  <c:v> FY17 </c:v>
                </c:pt>
                <c:pt idx="1">
                  <c:v> FY18 </c:v>
                </c:pt>
                <c:pt idx="2">
                  <c:v> FY19 </c:v>
                </c:pt>
                <c:pt idx="3">
                  <c:v> FY 20 </c:v>
                </c:pt>
                <c:pt idx="4">
                  <c:v>FY 21</c:v>
                </c:pt>
              </c:strCache>
            </c:strRef>
          </c:cat>
          <c:val>
            <c:numRef>
              <c:f>'Annual P&amp;L'!$C$7:$G$7</c:f>
              <c:numCache>
                <c:formatCode>_(* #,##0_);_(* \(#,##0\);_(* "-"??_);_(@_)</c:formatCode>
                <c:ptCount val="5"/>
                <c:pt idx="0">
                  <c:v>5972</c:v>
                </c:pt>
                <c:pt idx="1">
                  <c:v>10439.6</c:v>
                </c:pt>
                <c:pt idx="2">
                  <c:v>14588</c:v>
                </c:pt>
                <c:pt idx="3">
                  <c:v>19598</c:v>
                </c:pt>
                <c:pt idx="4">
                  <c:v>21473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1-498C-8CE5-9F49C577D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7861200"/>
        <c:axId val="727872432"/>
      </c:barChart>
      <c:catAx>
        <c:axId val="72786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872432"/>
        <c:crosses val="autoZero"/>
        <c:auto val="1"/>
        <c:lblAlgn val="ctr"/>
        <c:lblOffset val="100"/>
        <c:noMultiLvlLbl val="0"/>
      </c:catAx>
      <c:valAx>
        <c:axId val="72787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86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NPAT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206635651230292"/>
          <c:y val="0.19410296975308014"/>
          <c:w val="0.67236378178049627"/>
          <c:h val="0.73096188867749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'Annual P&amp;L'!$B$8</c:f>
              <c:strCache>
                <c:ptCount val="1"/>
                <c:pt idx="0">
                  <c:v>Cash NPAT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'Annual P&amp;L'!$C$4:$G$4</c:f>
              <c:strCache>
                <c:ptCount val="5"/>
                <c:pt idx="0">
                  <c:v> FY17 </c:v>
                </c:pt>
                <c:pt idx="1">
                  <c:v> FY18 </c:v>
                </c:pt>
                <c:pt idx="2">
                  <c:v> FY19 </c:v>
                </c:pt>
                <c:pt idx="3">
                  <c:v> FY 20 </c:v>
                </c:pt>
                <c:pt idx="4">
                  <c:v>FY 21</c:v>
                </c:pt>
              </c:strCache>
            </c:strRef>
          </c:cat>
          <c:val>
            <c:numRef>
              <c:f>'Annual P&amp;L'!$C$8:$G$8</c:f>
              <c:numCache>
                <c:formatCode>_(* #,##0_);_(* \(#,##0\);_(* "-"??_);_(@_)</c:formatCode>
                <c:ptCount val="5"/>
                <c:pt idx="0">
                  <c:v>3786.5</c:v>
                </c:pt>
                <c:pt idx="1">
                  <c:v>7511.6030000000001</c:v>
                </c:pt>
                <c:pt idx="2">
                  <c:v>10179</c:v>
                </c:pt>
                <c:pt idx="3">
                  <c:v>11067</c:v>
                </c:pt>
                <c:pt idx="4">
                  <c:v>12526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9-40A7-8628-552B8CA7F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7861200"/>
        <c:axId val="727872432"/>
      </c:barChart>
      <c:catAx>
        <c:axId val="72786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872432"/>
        <c:crosses val="autoZero"/>
        <c:auto val="1"/>
        <c:lblAlgn val="ctr"/>
        <c:lblOffset val="100"/>
        <c:noMultiLvlLbl val="0"/>
      </c:catAx>
      <c:valAx>
        <c:axId val="72787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86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8F256-F884-492B-8D86-7574A0ACF289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34D794-52EE-48C3-AA2D-3F4FC74AF97F}">
      <dgm:prSet phldrT="[Text]" custT="1"/>
      <dgm:spPr/>
      <dgm:t>
        <a:bodyPr/>
        <a:lstStyle/>
        <a:p>
          <a:pPr algn="ctr"/>
          <a:r>
            <a:rPr lang="en-US" sz="1600" dirty="0"/>
            <a:t>Shareholders</a:t>
          </a:r>
        </a:p>
      </dgm:t>
    </dgm:pt>
    <dgm:pt modelId="{119E4983-DD18-41E1-9E74-BD0335CD77FE}" type="parTrans" cxnId="{4D1C627F-50C9-482A-BCE7-7AD5449E1DC7}">
      <dgm:prSet/>
      <dgm:spPr/>
      <dgm:t>
        <a:bodyPr/>
        <a:lstStyle/>
        <a:p>
          <a:pPr algn="ctr"/>
          <a:endParaRPr lang="en-US" sz="1050"/>
        </a:p>
      </dgm:t>
    </dgm:pt>
    <dgm:pt modelId="{CBDD9CE9-DF0D-4C7F-AD2C-D4E5324010D0}" type="sibTrans" cxnId="{4D1C627F-50C9-482A-BCE7-7AD5449E1DC7}">
      <dgm:prSet/>
      <dgm:spPr/>
      <dgm:t>
        <a:bodyPr/>
        <a:lstStyle/>
        <a:p>
          <a:pPr algn="ctr"/>
          <a:endParaRPr lang="en-US" sz="1050"/>
        </a:p>
      </dgm:t>
    </dgm:pt>
    <dgm:pt modelId="{2905057F-962A-4E1B-B66B-C81B5B871A54}" type="asst">
      <dgm:prSet phldrT="[Text]" custT="1"/>
      <dgm:spPr/>
      <dgm:t>
        <a:bodyPr/>
        <a:lstStyle/>
        <a:p>
          <a:pPr algn="ctr"/>
          <a:r>
            <a:rPr lang="en-US" sz="1050" dirty="0"/>
            <a:t>Sharia Supervisory Board</a:t>
          </a:r>
        </a:p>
      </dgm:t>
    </dgm:pt>
    <dgm:pt modelId="{4EBAF8CB-CE76-40D5-B2FD-08843C764389}" type="parTrans" cxnId="{531DAB65-2505-42A9-9988-5EE487539A4D}">
      <dgm:prSet/>
      <dgm:spPr/>
      <dgm:t>
        <a:bodyPr/>
        <a:lstStyle/>
        <a:p>
          <a:pPr algn="ctr"/>
          <a:endParaRPr lang="en-US" sz="1050"/>
        </a:p>
      </dgm:t>
    </dgm:pt>
    <dgm:pt modelId="{C8B83C5C-3D28-4E33-8FA1-039DF7BDD12C}" type="sibTrans" cxnId="{531DAB65-2505-42A9-9988-5EE487539A4D}">
      <dgm:prSet/>
      <dgm:spPr/>
      <dgm:t>
        <a:bodyPr/>
        <a:lstStyle/>
        <a:p>
          <a:pPr algn="ctr"/>
          <a:endParaRPr lang="en-US" sz="1050"/>
        </a:p>
      </dgm:t>
    </dgm:pt>
    <dgm:pt modelId="{1D010CD3-0A9B-4DF6-816A-B8D783DB8660}" type="asst">
      <dgm:prSet custT="1"/>
      <dgm:spPr/>
      <dgm:t>
        <a:bodyPr/>
        <a:lstStyle/>
        <a:p>
          <a:pPr algn="ctr"/>
          <a:r>
            <a:rPr lang="en-US" sz="1050" dirty="0"/>
            <a:t>Board of Directors</a:t>
          </a:r>
        </a:p>
      </dgm:t>
    </dgm:pt>
    <dgm:pt modelId="{60E91394-DEE7-410C-8D81-11A2F48EB14E}" type="parTrans" cxnId="{91F58A14-412B-4743-B761-67B627A58212}">
      <dgm:prSet/>
      <dgm:spPr/>
      <dgm:t>
        <a:bodyPr/>
        <a:lstStyle/>
        <a:p>
          <a:pPr algn="ctr"/>
          <a:endParaRPr lang="en-US" sz="1050"/>
        </a:p>
      </dgm:t>
    </dgm:pt>
    <dgm:pt modelId="{2961EB76-54F6-45E8-BB2E-4CAF927F9DA8}" type="sibTrans" cxnId="{91F58A14-412B-4743-B761-67B627A58212}">
      <dgm:prSet/>
      <dgm:spPr/>
      <dgm:t>
        <a:bodyPr/>
        <a:lstStyle/>
        <a:p>
          <a:pPr algn="ctr"/>
          <a:endParaRPr lang="en-US" sz="1050"/>
        </a:p>
      </dgm:t>
    </dgm:pt>
    <dgm:pt modelId="{3BB2EF1C-696A-48EF-9BB7-A0366DD07380}">
      <dgm:prSet custT="1"/>
      <dgm:spPr/>
      <dgm:t>
        <a:bodyPr/>
        <a:lstStyle/>
        <a:p>
          <a:pPr algn="ctr"/>
          <a:r>
            <a:rPr lang="en-US" sz="1050" dirty="0"/>
            <a:t>Sharia Executive Committee</a:t>
          </a:r>
        </a:p>
      </dgm:t>
    </dgm:pt>
    <dgm:pt modelId="{7893D6D9-4E98-47A6-81C6-54FC4757B721}" type="parTrans" cxnId="{E152C6C8-5CD6-4EDD-B953-B1F2568F611C}">
      <dgm:prSet/>
      <dgm:spPr/>
      <dgm:t>
        <a:bodyPr/>
        <a:lstStyle/>
        <a:p>
          <a:pPr algn="ctr"/>
          <a:endParaRPr lang="en-US" sz="1050"/>
        </a:p>
      </dgm:t>
    </dgm:pt>
    <dgm:pt modelId="{500CB6C6-93E0-4FCA-9A83-F4C80C7C4853}" type="sibTrans" cxnId="{E152C6C8-5CD6-4EDD-B953-B1F2568F611C}">
      <dgm:prSet/>
      <dgm:spPr/>
      <dgm:t>
        <a:bodyPr/>
        <a:lstStyle/>
        <a:p>
          <a:pPr algn="ctr"/>
          <a:endParaRPr lang="en-US" sz="1050"/>
        </a:p>
      </dgm:t>
    </dgm:pt>
    <dgm:pt modelId="{49A01145-7597-48CC-80A7-2219E193FC91}">
      <dgm:prSet custT="1"/>
      <dgm:spPr/>
      <dgm:t>
        <a:bodyPr/>
        <a:lstStyle/>
        <a:p>
          <a:pPr algn="ctr"/>
          <a:r>
            <a:rPr lang="en-US" sz="1050" dirty="0"/>
            <a:t>Board Audit Committee </a:t>
          </a:r>
        </a:p>
      </dgm:t>
    </dgm:pt>
    <dgm:pt modelId="{24155FA7-3F39-4EAC-B25A-52F91660B960}" type="parTrans" cxnId="{FFE6E086-7D8F-40E9-B963-B55ADDC27C1D}">
      <dgm:prSet/>
      <dgm:spPr/>
      <dgm:t>
        <a:bodyPr/>
        <a:lstStyle/>
        <a:p>
          <a:pPr algn="ctr"/>
          <a:endParaRPr lang="en-US" sz="1050"/>
        </a:p>
      </dgm:t>
    </dgm:pt>
    <dgm:pt modelId="{9998F37A-D1C5-4034-B500-11AF4BB004FC}" type="sibTrans" cxnId="{FFE6E086-7D8F-40E9-B963-B55ADDC27C1D}">
      <dgm:prSet/>
      <dgm:spPr/>
      <dgm:t>
        <a:bodyPr/>
        <a:lstStyle/>
        <a:p>
          <a:pPr algn="ctr"/>
          <a:endParaRPr lang="en-US" sz="1050"/>
        </a:p>
      </dgm:t>
    </dgm:pt>
    <dgm:pt modelId="{E4C40A29-AA18-4BC4-B930-B05686F3D403}">
      <dgm:prSet custT="1"/>
      <dgm:spPr/>
      <dgm:t>
        <a:bodyPr/>
        <a:lstStyle/>
        <a:p>
          <a:pPr algn="ctr"/>
          <a:r>
            <a:rPr lang="en-US" sz="1050" dirty="0"/>
            <a:t>Board Governance Risk and Compliance Committee</a:t>
          </a:r>
        </a:p>
      </dgm:t>
    </dgm:pt>
    <dgm:pt modelId="{70D48159-2680-43EA-8009-27B89106278A}" type="parTrans" cxnId="{77295723-2D75-4E22-90E7-A456B6B1A3CD}">
      <dgm:prSet/>
      <dgm:spPr/>
      <dgm:t>
        <a:bodyPr/>
        <a:lstStyle/>
        <a:p>
          <a:pPr algn="ctr"/>
          <a:endParaRPr lang="en-US" sz="1050"/>
        </a:p>
      </dgm:t>
    </dgm:pt>
    <dgm:pt modelId="{4416350E-5EE6-424B-BE43-6F1654249F1D}" type="sibTrans" cxnId="{77295723-2D75-4E22-90E7-A456B6B1A3CD}">
      <dgm:prSet/>
      <dgm:spPr/>
      <dgm:t>
        <a:bodyPr/>
        <a:lstStyle/>
        <a:p>
          <a:pPr algn="ctr"/>
          <a:endParaRPr lang="en-US" sz="1050"/>
        </a:p>
      </dgm:t>
    </dgm:pt>
    <dgm:pt modelId="{C0AC83C3-0434-4ECB-A115-6ECEA7599908}">
      <dgm:prSet custT="1"/>
      <dgm:spPr/>
      <dgm:t>
        <a:bodyPr/>
        <a:lstStyle/>
        <a:p>
          <a:pPr algn="ctr"/>
          <a:r>
            <a:rPr lang="en-US" sz="1050" dirty="0"/>
            <a:t>Board Executive Committee</a:t>
          </a:r>
        </a:p>
      </dgm:t>
    </dgm:pt>
    <dgm:pt modelId="{C2DA9F0A-BF8B-4BBB-94BA-15A25651D11E}" type="parTrans" cxnId="{75F8376A-6A50-48C9-AF0E-E3E3A50E2DF3}">
      <dgm:prSet/>
      <dgm:spPr/>
      <dgm:t>
        <a:bodyPr/>
        <a:lstStyle/>
        <a:p>
          <a:pPr algn="ctr"/>
          <a:endParaRPr lang="en-US" sz="1050"/>
        </a:p>
      </dgm:t>
    </dgm:pt>
    <dgm:pt modelId="{7555C091-7655-4395-BBC8-13C1F3BE02E8}" type="sibTrans" cxnId="{75F8376A-6A50-48C9-AF0E-E3E3A50E2DF3}">
      <dgm:prSet/>
      <dgm:spPr/>
      <dgm:t>
        <a:bodyPr/>
        <a:lstStyle/>
        <a:p>
          <a:pPr algn="ctr"/>
          <a:endParaRPr lang="en-US" sz="1050"/>
        </a:p>
      </dgm:t>
    </dgm:pt>
    <dgm:pt modelId="{7AD84389-9364-468B-B94B-43C715ACF64F}">
      <dgm:prSet custT="1"/>
      <dgm:spPr/>
      <dgm:t>
        <a:bodyPr/>
        <a:lstStyle/>
        <a:p>
          <a:pPr algn="ctr"/>
          <a:r>
            <a:rPr lang="en-US" sz="1050" dirty="0"/>
            <a:t>Board Human Resource Committee</a:t>
          </a:r>
        </a:p>
      </dgm:t>
    </dgm:pt>
    <dgm:pt modelId="{C1E80971-A398-4FE8-9DCA-E00852723D3C}" type="parTrans" cxnId="{FD11A478-B20B-461B-8324-8631406F5567}">
      <dgm:prSet/>
      <dgm:spPr/>
      <dgm:t>
        <a:bodyPr/>
        <a:lstStyle/>
        <a:p>
          <a:pPr algn="ctr"/>
          <a:endParaRPr lang="en-US" sz="1050"/>
        </a:p>
      </dgm:t>
    </dgm:pt>
    <dgm:pt modelId="{BA0F6EB3-F398-4097-A6B6-F273F42064E9}" type="sibTrans" cxnId="{FD11A478-B20B-461B-8324-8631406F5567}">
      <dgm:prSet/>
      <dgm:spPr/>
      <dgm:t>
        <a:bodyPr/>
        <a:lstStyle/>
        <a:p>
          <a:pPr algn="ctr"/>
          <a:endParaRPr lang="en-US" sz="1050"/>
        </a:p>
      </dgm:t>
    </dgm:pt>
    <dgm:pt modelId="{6E705EE7-C227-4AEE-BC1A-4CAA02BCA6A6}">
      <dgm:prSet custT="1"/>
      <dgm:spPr/>
      <dgm:t>
        <a:bodyPr/>
        <a:lstStyle/>
        <a:p>
          <a:pPr algn="ctr"/>
          <a:r>
            <a:rPr lang="en-US" sz="1050" dirty="0"/>
            <a:t>Chief Executive Officer</a:t>
          </a:r>
        </a:p>
      </dgm:t>
    </dgm:pt>
    <dgm:pt modelId="{3EEE977A-A6F4-4DD0-A0C7-578C4F116A45}" type="parTrans" cxnId="{3F7407C9-52AE-4637-BA07-3C1FFAEE7351}">
      <dgm:prSet/>
      <dgm:spPr/>
      <dgm:t>
        <a:bodyPr/>
        <a:lstStyle/>
        <a:p>
          <a:pPr algn="ctr"/>
          <a:endParaRPr lang="en-US" sz="1050"/>
        </a:p>
      </dgm:t>
    </dgm:pt>
    <dgm:pt modelId="{0D47BD5C-07BD-412F-A9AF-FB0CD1A090B6}" type="sibTrans" cxnId="{3F7407C9-52AE-4637-BA07-3C1FFAEE7351}">
      <dgm:prSet/>
      <dgm:spPr/>
      <dgm:t>
        <a:bodyPr/>
        <a:lstStyle/>
        <a:p>
          <a:pPr algn="ctr"/>
          <a:endParaRPr lang="en-US" sz="1050"/>
        </a:p>
      </dgm:t>
    </dgm:pt>
    <dgm:pt modelId="{48EAFC49-8931-418A-90FB-8A0752CE6A22}">
      <dgm:prSet custT="1"/>
      <dgm:spPr>
        <a:solidFill>
          <a:schemeClr val="bg2">
            <a:lumMod val="85000"/>
          </a:schemeClr>
        </a:solidFill>
      </dgm:spPr>
      <dgm:t>
        <a:bodyPr/>
        <a:lstStyle/>
        <a:p>
          <a:pPr algn="ctr"/>
          <a:r>
            <a:rPr lang="en-US" sz="1050">
              <a:solidFill>
                <a:schemeClr val="accent2"/>
              </a:solidFill>
            </a:rPr>
            <a:t>Audit</a:t>
          </a:r>
        </a:p>
      </dgm:t>
    </dgm:pt>
    <dgm:pt modelId="{8E3079C1-6691-476A-8BA9-0DE1FC664422}" type="parTrans" cxnId="{1829FA32-FE27-4ACB-95AD-F3A2A5B67C8F}">
      <dgm:prSet/>
      <dgm:spPr/>
      <dgm:t>
        <a:bodyPr/>
        <a:lstStyle/>
        <a:p>
          <a:pPr algn="ctr"/>
          <a:endParaRPr lang="en-US" sz="1050"/>
        </a:p>
      </dgm:t>
    </dgm:pt>
    <dgm:pt modelId="{70759373-9560-4F4D-8FDC-067BD9A3AC12}" type="sibTrans" cxnId="{1829FA32-FE27-4ACB-95AD-F3A2A5B67C8F}">
      <dgm:prSet/>
      <dgm:spPr/>
      <dgm:t>
        <a:bodyPr/>
        <a:lstStyle/>
        <a:p>
          <a:pPr algn="ctr"/>
          <a:endParaRPr lang="en-US" sz="1050"/>
        </a:p>
      </dgm:t>
    </dgm:pt>
    <dgm:pt modelId="{8BACCAE8-14E8-41D4-95AF-EDEE7CD51945}">
      <dgm:prSet custT="1"/>
      <dgm:spPr>
        <a:solidFill>
          <a:schemeClr val="bg2">
            <a:lumMod val="85000"/>
          </a:schemeClr>
        </a:solidFill>
      </dgm:spPr>
      <dgm:t>
        <a:bodyPr/>
        <a:lstStyle/>
        <a:p>
          <a:pPr algn="ctr"/>
          <a:r>
            <a:rPr lang="en-US" sz="1050" dirty="0">
              <a:solidFill>
                <a:schemeClr val="accent2"/>
              </a:solidFill>
            </a:rPr>
            <a:t>Retail</a:t>
          </a:r>
        </a:p>
      </dgm:t>
    </dgm:pt>
    <dgm:pt modelId="{47E8952F-12C1-4C52-877C-BD4F20F8E9A0}" type="parTrans" cxnId="{6AD01CDC-7D83-429B-B9F3-D2EC4ED3D3C1}">
      <dgm:prSet/>
      <dgm:spPr/>
      <dgm:t>
        <a:bodyPr/>
        <a:lstStyle/>
        <a:p>
          <a:pPr algn="ctr"/>
          <a:endParaRPr lang="en-US" sz="1050"/>
        </a:p>
      </dgm:t>
    </dgm:pt>
    <dgm:pt modelId="{697E2A53-9986-4FB7-BA73-5D3BDE212A6A}" type="sibTrans" cxnId="{6AD01CDC-7D83-429B-B9F3-D2EC4ED3D3C1}">
      <dgm:prSet/>
      <dgm:spPr/>
      <dgm:t>
        <a:bodyPr/>
        <a:lstStyle/>
        <a:p>
          <a:pPr algn="ctr"/>
          <a:endParaRPr lang="en-US" sz="1050"/>
        </a:p>
      </dgm:t>
    </dgm:pt>
    <dgm:pt modelId="{10CDF2F3-29A8-49C3-86B5-F0CB480BCDEC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n-US" sz="1050"/>
            <a:t>ITSC</a:t>
          </a:r>
        </a:p>
      </dgm:t>
    </dgm:pt>
    <dgm:pt modelId="{42EA8CDD-DF87-4B35-AFCF-9376D04F190D}" type="parTrans" cxnId="{FC361934-6E0F-4A58-8018-4FD85ACD2954}">
      <dgm:prSet/>
      <dgm:spPr/>
      <dgm:t>
        <a:bodyPr/>
        <a:lstStyle/>
        <a:p>
          <a:pPr algn="ctr"/>
          <a:endParaRPr lang="en-US" sz="1050"/>
        </a:p>
      </dgm:t>
    </dgm:pt>
    <dgm:pt modelId="{0D44D1F0-DBFE-4228-84F7-278F89C36C82}" type="sibTrans" cxnId="{FC361934-6E0F-4A58-8018-4FD85ACD2954}">
      <dgm:prSet/>
      <dgm:spPr/>
      <dgm:t>
        <a:bodyPr/>
        <a:lstStyle/>
        <a:p>
          <a:pPr algn="ctr"/>
          <a:endParaRPr lang="en-US" sz="1050"/>
        </a:p>
      </dgm:t>
    </dgm:pt>
    <dgm:pt modelId="{B7AD3623-6A83-4897-B09E-F42846386E3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n-US" sz="1050" dirty="0"/>
            <a:t>ALCO</a:t>
          </a:r>
        </a:p>
      </dgm:t>
    </dgm:pt>
    <dgm:pt modelId="{5DC231B5-033E-459B-8059-2A7C9CD6E314}" type="parTrans" cxnId="{278D01BD-DA21-407D-8BD8-1E243C4ECCDD}">
      <dgm:prSet/>
      <dgm:spPr/>
      <dgm:t>
        <a:bodyPr/>
        <a:lstStyle/>
        <a:p>
          <a:pPr algn="ctr"/>
          <a:endParaRPr lang="en-US" sz="1050"/>
        </a:p>
      </dgm:t>
    </dgm:pt>
    <dgm:pt modelId="{AF825D0F-C731-499E-AC4C-1C2DFFADE1B4}" type="sibTrans" cxnId="{278D01BD-DA21-407D-8BD8-1E243C4ECCDD}">
      <dgm:prSet/>
      <dgm:spPr/>
      <dgm:t>
        <a:bodyPr/>
        <a:lstStyle/>
        <a:p>
          <a:pPr algn="ctr"/>
          <a:endParaRPr lang="en-US" sz="1050"/>
        </a:p>
      </dgm:t>
    </dgm:pt>
    <dgm:pt modelId="{703C5EC8-6BA7-49DB-A550-51AE74D56704}">
      <dgm:prSet custT="1"/>
      <dgm:spPr>
        <a:solidFill>
          <a:schemeClr val="bg2">
            <a:lumMod val="85000"/>
          </a:schemeClr>
        </a:solidFill>
      </dgm:spPr>
      <dgm:t>
        <a:bodyPr/>
        <a:lstStyle/>
        <a:p>
          <a:pPr algn="ctr"/>
          <a:r>
            <a:rPr lang="en-US" sz="1050">
              <a:solidFill>
                <a:schemeClr val="accent2"/>
              </a:solidFill>
            </a:rPr>
            <a:t>Finance</a:t>
          </a:r>
        </a:p>
      </dgm:t>
    </dgm:pt>
    <dgm:pt modelId="{0EE0B2AD-B00F-451B-B395-B015D9D70234}" type="parTrans" cxnId="{89B16A3E-D439-47B8-8C22-FC5379B2084E}">
      <dgm:prSet/>
      <dgm:spPr/>
      <dgm:t>
        <a:bodyPr/>
        <a:lstStyle/>
        <a:p>
          <a:pPr algn="ctr"/>
          <a:endParaRPr lang="en-US" sz="1050"/>
        </a:p>
      </dgm:t>
    </dgm:pt>
    <dgm:pt modelId="{B44AEBDA-C486-4E2A-AF33-EC7AE3DE266D}" type="sibTrans" cxnId="{89B16A3E-D439-47B8-8C22-FC5379B2084E}">
      <dgm:prSet/>
      <dgm:spPr/>
      <dgm:t>
        <a:bodyPr/>
        <a:lstStyle/>
        <a:p>
          <a:pPr algn="ctr"/>
          <a:endParaRPr lang="en-US" sz="1050"/>
        </a:p>
      </dgm:t>
    </dgm:pt>
    <dgm:pt modelId="{D3F6B12F-95CB-47CA-8F51-26E83F5B43FA}">
      <dgm:prSet custT="1"/>
      <dgm:spPr>
        <a:solidFill>
          <a:schemeClr val="bg2">
            <a:lumMod val="85000"/>
          </a:schemeClr>
        </a:solidFill>
      </dgm:spPr>
      <dgm:t>
        <a:bodyPr/>
        <a:lstStyle/>
        <a:p>
          <a:pPr algn="ctr"/>
          <a:r>
            <a:rPr lang="en-US" sz="1050" dirty="0">
              <a:solidFill>
                <a:schemeClr val="accent2"/>
              </a:solidFill>
            </a:rPr>
            <a:t>Wholesale</a:t>
          </a:r>
        </a:p>
      </dgm:t>
    </dgm:pt>
    <dgm:pt modelId="{7F113811-3456-45F6-9163-4551A1805F21}" type="parTrans" cxnId="{0A3D5E68-F899-40AC-8211-75E3ADB6B184}">
      <dgm:prSet/>
      <dgm:spPr/>
      <dgm:t>
        <a:bodyPr/>
        <a:lstStyle/>
        <a:p>
          <a:pPr algn="ctr"/>
          <a:endParaRPr lang="en-US" sz="1050"/>
        </a:p>
      </dgm:t>
    </dgm:pt>
    <dgm:pt modelId="{41E0FB99-F3E4-46BF-AE29-D35FBA13726D}" type="sibTrans" cxnId="{0A3D5E68-F899-40AC-8211-75E3ADB6B184}">
      <dgm:prSet/>
      <dgm:spPr/>
      <dgm:t>
        <a:bodyPr/>
        <a:lstStyle/>
        <a:p>
          <a:pPr algn="ctr"/>
          <a:endParaRPr lang="en-US" sz="1050"/>
        </a:p>
      </dgm:t>
    </dgm:pt>
    <dgm:pt modelId="{5A2EA098-D976-4688-A598-BFC8BFAC964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n-US" sz="1050"/>
            <a:t>MANCOM</a:t>
          </a:r>
        </a:p>
      </dgm:t>
    </dgm:pt>
    <dgm:pt modelId="{0A816429-E0E5-47FD-B668-8BD066954A02}" type="parTrans" cxnId="{F83DA707-B22E-48B5-B5CE-D6CC9D3DF200}">
      <dgm:prSet/>
      <dgm:spPr/>
      <dgm:t>
        <a:bodyPr/>
        <a:lstStyle/>
        <a:p>
          <a:pPr algn="ctr"/>
          <a:endParaRPr lang="en-US" sz="1050"/>
        </a:p>
      </dgm:t>
    </dgm:pt>
    <dgm:pt modelId="{64C0A8BB-6599-4F52-A883-4870DC8FB23A}" type="sibTrans" cxnId="{F83DA707-B22E-48B5-B5CE-D6CC9D3DF200}">
      <dgm:prSet/>
      <dgm:spPr/>
      <dgm:t>
        <a:bodyPr/>
        <a:lstStyle/>
        <a:p>
          <a:pPr algn="ctr"/>
          <a:endParaRPr lang="en-US" sz="1050"/>
        </a:p>
      </dgm:t>
    </dgm:pt>
    <dgm:pt modelId="{A9A5A702-85B6-4015-93A8-794CB9958BD0}">
      <dgm:prSet custT="1"/>
      <dgm:spPr>
        <a:solidFill>
          <a:schemeClr val="bg2">
            <a:lumMod val="85000"/>
          </a:schemeClr>
        </a:solidFill>
      </dgm:spPr>
      <dgm:t>
        <a:bodyPr/>
        <a:lstStyle/>
        <a:p>
          <a:pPr algn="ctr"/>
          <a:r>
            <a:rPr lang="en-US" sz="1050" dirty="0">
              <a:solidFill>
                <a:schemeClr val="accent2"/>
              </a:solidFill>
            </a:rPr>
            <a:t>Risk Management</a:t>
          </a:r>
        </a:p>
      </dgm:t>
    </dgm:pt>
    <dgm:pt modelId="{AB4CE958-30CC-40F4-A9F3-2ABBC26DA745}" type="parTrans" cxnId="{4E5BD6AE-265D-4202-96CD-F1867C7A1883}">
      <dgm:prSet/>
      <dgm:spPr/>
      <dgm:t>
        <a:bodyPr/>
        <a:lstStyle/>
        <a:p>
          <a:pPr algn="ctr"/>
          <a:endParaRPr lang="en-US" sz="1050"/>
        </a:p>
      </dgm:t>
    </dgm:pt>
    <dgm:pt modelId="{37FD3C9A-9F80-4BD0-9DF3-9B4A25880F59}" type="sibTrans" cxnId="{4E5BD6AE-265D-4202-96CD-F1867C7A1883}">
      <dgm:prSet/>
      <dgm:spPr/>
      <dgm:t>
        <a:bodyPr/>
        <a:lstStyle/>
        <a:p>
          <a:pPr algn="ctr"/>
          <a:endParaRPr lang="en-US" sz="1050"/>
        </a:p>
      </dgm:t>
    </dgm:pt>
    <dgm:pt modelId="{A0E9611B-7A04-4F2B-A382-1D197FD3D85F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en-US" sz="1050"/>
            <a:t>CIC</a:t>
          </a:r>
        </a:p>
      </dgm:t>
    </dgm:pt>
    <dgm:pt modelId="{79E8DA77-F4C0-4D4B-B26D-25C343A2A506}" type="parTrans" cxnId="{9F168FEF-F72B-4729-BC3F-7AA1608B199A}">
      <dgm:prSet/>
      <dgm:spPr/>
      <dgm:t>
        <a:bodyPr/>
        <a:lstStyle/>
        <a:p>
          <a:pPr algn="ctr"/>
          <a:endParaRPr lang="en-US" sz="1050"/>
        </a:p>
      </dgm:t>
    </dgm:pt>
    <dgm:pt modelId="{9100BDB6-1516-4D01-936B-2DC80D70A8D4}" type="sibTrans" cxnId="{9F168FEF-F72B-4729-BC3F-7AA1608B199A}">
      <dgm:prSet/>
      <dgm:spPr/>
      <dgm:t>
        <a:bodyPr/>
        <a:lstStyle/>
        <a:p>
          <a:pPr algn="ctr"/>
          <a:endParaRPr lang="en-US" sz="1050"/>
        </a:p>
      </dgm:t>
    </dgm:pt>
    <dgm:pt modelId="{403F89F4-CFA1-458B-A124-9B16787A0C19}">
      <dgm:prSet custT="1"/>
      <dgm:spPr>
        <a:solidFill>
          <a:schemeClr val="bg2">
            <a:lumMod val="85000"/>
          </a:schemeClr>
        </a:solidFill>
      </dgm:spPr>
      <dgm:t>
        <a:bodyPr/>
        <a:lstStyle/>
        <a:p>
          <a:pPr algn="ctr"/>
          <a:r>
            <a:rPr lang="en-US" sz="1050" dirty="0">
              <a:solidFill>
                <a:schemeClr val="accent2"/>
              </a:solidFill>
            </a:rPr>
            <a:t>Compliance</a:t>
          </a:r>
        </a:p>
      </dgm:t>
    </dgm:pt>
    <dgm:pt modelId="{DA64003A-C5AB-40C7-85AE-4607F4CADB30}" type="parTrans" cxnId="{779B90FF-58A6-4F38-89CC-81364FED71C7}">
      <dgm:prSet/>
      <dgm:spPr/>
      <dgm:t>
        <a:bodyPr/>
        <a:lstStyle/>
        <a:p>
          <a:pPr algn="ctr"/>
          <a:endParaRPr lang="en-US" sz="1050"/>
        </a:p>
      </dgm:t>
    </dgm:pt>
    <dgm:pt modelId="{1B9973D1-59E1-4D61-8558-078B8BEB356E}" type="sibTrans" cxnId="{779B90FF-58A6-4F38-89CC-81364FED71C7}">
      <dgm:prSet/>
      <dgm:spPr/>
      <dgm:t>
        <a:bodyPr/>
        <a:lstStyle/>
        <a:p>
          <a:pPr algn="ctr"/>
          <a:endParaRPr lang="en-US" sz="1050"/>
        </a:p>
      </dgm:t>
    </dgm:pt>
    <dgm:pt modelId="{82462E6F-8CC9-424A-8CEF-264C692FAC54}">
      <dgm:prSet custT="1"/>
      <dgm:spPr>
        <a:solidFill>
          <a:schemeClr val="bg2">
            <a:lumMod val="85000"/>
          </a:schemeClr>
        </a:solidFill>
      </dgm:spPr>
      <dgm:t>
        <a:bodyPr/>
        <a:lstStyle/>
        <a:p>
          <a:pPr algn="ctr"/>
          <a:r>
            <a:rPr lang="en-US" sz="1050">
              <a:solidFill>
                <a:schemeClr val="accent2"/>
              </a:solidFill>
            </a:rPr>
            <a:t>IT</a:t>
          </a:r>
        </a:p>
      </dgm:t>
    </dgm:pt>
    <dgm:pt modelId="{CA5371FB-4D80-4BAC-8926-03CF0C4945F1}" type="parTrans" cxnId="{2DF1A4C9-16C4-4988-897D-68ECFD3E5E74}">
      <dgm:prSet/>
      <dgm:spPr/>
      <dgm:t>
        <a:bodyPr/>
        <a:lstStyle/>
        <a:p>
          <a:pPr algn="ctr"/>
          <a:endParaRPr lang="en-US" sz="1050"/>
        </a:p>
      </dgm:t>
    </dgm:pt>
    <dgm:pt modelId="{308F7149-B7D5-4BB7-B53B-24AD09C5622C}" type="sibTrans" cxnId="{2DF1A4C9-16C4-4988-897D-68ECFD3E5E74}">
      <dgm:prSet/>
      <dgm:spPr/>
      <dgm:t>
        <a:bodyPr/>
        <a:lstStyle/>
        <a:p>
          <a:pPr algn="ctr"/>
          <a:endParaRPr lang="en-US" sz="1050"/>
        </a:p>
      </dgm:t>
    </dgm:pt>
    <dgm:pt modelId="{3AC18240-14F3-4B63-AAA4-7825833E3417}">
      <dgm:prSet custT="1"/>
      <dgm:spPr>
        <a:solidFill>
          <a:schemeClr val="bg2">
            <a:lumMod val="85000"/>
          </a:schemeClr>
        </a:solidFill>
      </dgm:spPr>
      <dgm:t>
        <a:bodyPr/>
        <a:lstStyle/>
        <a:p>
          <a:pPr algn="ctr"/>
          <a:r>
            <a:rPr lang="en-US" sz="1050" dirty="0">
              <a:solidFill>
                <a:schemeClr val="accent2"/>
              </a:solidFill>
            </a:rPr>
            <a:t>Human Resources</a:t>
          </a:r>
        </a:p>
      </dgm:t>
    </dgm:pt>
    <dgm:pt modelId="{618DAF41-52E8-4986-9400-E6073ADE8C00}" type="parTrans" cxnId="{C723C56C-C108-4F27-9D00-14B88546574A}">
      <dgm:prSet/>
      <dgm:spPr/>
      <dgm:t>
        <a:bodyPr/>
        <a:lstStyle/>
        <a:p>
          <a:pPr algn="ctr"/>
          <a:endParaRPr lang="en-US" sz="1050"/>
        </a:p>
      </dgm:t>
    </dgm:pt>
    <dgm:pt modelId="{180E3515-812D-40D9-A7BF-02FA51181558}" type="sibTrans" cxnId="{C723C56C-C108-4F27-9D00-14B88546574A}">
      <dgm:prSet/>
      <dgm:spPr/>
      <dgm:t>
        <a:bodyPr/>
        <a:lstStyle/>
        <a:p>
          <a:pPr algn="ctr"/>
          <a:endParaRPr lang="en-US" sz="1050"/>
        </a:p>
      </dgm:t>
    </dgm:pt>
    <dgm:pt modelId="{3EB977D4-DE85-4E53-AA80-C418CDF6576A}">
      <dgm:prSet custT="1"/>
      <dgm:spPr>
        <a:solidFill>
          <a:schemeClr val="bg2">
            <a:lumMod val="85000"/>
          </a:schemeClr>
        </a:solidFill>
      </dgm:spPr>
      <dgm:t>
        <a:bodyPr/>
        <a:lstStyle/>
        <a:p>
          <a:pPr algn="ctr"/>
          <a:r>
            <a:rPr lang="en-US" sz="1050" dirty="0">
              <a:solidFill>
                <a:schemeClr val="accent2"/>
              </a:solidFill>
            </a:rPr>
            <a:t>Marketing and Corporate Communications</a:t>
          </a:r>
        </a:p>
      </dgm:t>
    </dgm:pt>
    <dgm:pt modelId="{68F58729-93B0-4B39-99EF-BD06C0352959}" type="parTrans" cxnId="{C512A0CB-295E-4443-963C-A231435F70B2}">
      <dgm:prSet/>
      <dgm:spPr/>
      <dgm:t>
        <a:bodyPr/>
        <a:lstStyle/>
        <a:p>
          <a:pPr algn="ctr"/>
          <a:endParaRPr lang="en-US" sz="1050"/>
        </a:p>
      </dgm:t>
    </dgm:pt>
    <dgm:pt modelId="{786211D3-E522-43D5-AFB3-C2E057180A7A}" type="sibTrans" cxnId="{C512A0CB-295E-4443-963C-A231435F70B2}">
      <dgm:prSet/>
      <dgm:spPr/>
      <dgm:t>
        <a:bodyPr/>
        <a:lstStyle/>
        <a:p>
          <a:pPr algn="ctr"/>
          <a:endParaRPr lang="en-US" sz="1050"/>
        </a:p>
      </dgm:t>
    </dgm:pt>
    <dgm:pt modelId="{4210EC00-4B45-467E-854A-5E378689C295}">
      <dgm:prSet custT="1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US" sz="1050" dirty="0">
              <a:solidFill>
                <a:schemeClr val="accent2"/>
              </a:solidFill>
            </a:rPr>
            <a:t>Operations</a:t>
          </a:r>
        </a:p>
      </dgm:t>
    </dgm:pt>
    <dgm:pt modelId="{39DB7BC1-87A7-4353-8EB3-294AF8A2FA5C}" type="parTrans" cxnId="{93DEA790-13AE-40AF-8FA2-5413564A3D0A}">
      <dgm:prSet/>
      <dgm:spPr/>
      <dgm:t>
        <a:bodyPr/>
        <a:lstStyle/>
        <a:p>
          <a:endParaRPr lang="en-US" sz="1050"/>
        </a:p>
      </dgm:t>
    </dgm:pt>
    <dgm:pt modelId="{43F8401D-7700-4620-A073-212F33DBF873}" type="sibTrans" cxnId="{93DEA790-13AE-40AF-8FA2-5413564A3D0A}">
      <dgm:prSet/>
      <dgm:spPr/>
      <dgm:t>
        <a:bodyPr/>
        <a:lstStyle/>
        <a:p>
          <a:endParaRPr lang="en-US" sz="1050"/>
        </a:p>
      </dgm:t>
    </dgm:pt>
    <dgm:pt modelId="{17C89D99-D430-4D18-89A2-0BF64D34AD2C}">
      <dgm:prSet custT="1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en-US" sz="1050" dirty="0">
              <a:solidFill>
                <a:schemeClr val="accent2"/>
              </a:solidFill>
            </a:rPr>
            <a:t>Legal</a:t>
          </a:r>
        </a:p>
      </dgm:t>
    </dgm:pt>
    <dgm:pt modelId="{709B1C33-84C0-4E56-AFD1-3A4B56ECD42D}" type="parTrans" cxnId="{F6346754-385E-4AE4-BE8E-177FA41F8963}">
      <dgm:prSet/>
      <dgm:spPr/>
      <dgm:t>
        <a:bodyPr/>
        <a:lstStyle/>
        <a:p>
          <a:endParaRPr lang="en-US" sz="1050"/>
        </a:p>
      </dgm:t>
    </dgm:pt>
    <dgm:pt modelId="{E7889117-313B-4D33-B297-4EC1EDA5F8BA}" type="sibTrans" cxnId="{F6346754-385E-4AE4-BE8E-177FA41F8963}">
      <dgm:prSet/>
      <dgm:spPr/>
      <dgm:t>
        <a:bodyPr/>
        <a:lstStyle/>
        <a:p>
          <a:endParaRPr lang="en-US" sz="1050"/>
        </a:p>
      </dgm:t>
    </dgm:pt>
    <dgm:pt modelId="{ACF113D6-4B9C-452D-9309-81E9680C5D8D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Board Information Technology and Cyber Security Committee</a:t>
          </a:r>
        </a:p>
      </dgm:t>
    </dgm:pt>
    <dgm:pt modelId="{121BB3F8-A3BA-4DF6-86CD-2587FA43D446}" type="parTrans" cxnId="{42D8CE64-3105-4E2D-AE70-5CD576C51CD1}">
      <dgm:prSet/>
      <dgm:spPr/>
      <dgm:t>
        <a:bodyPr/>
        <a:lstStyle/>
        <a:p>
          <a:endParaRPr lang="en-US"/>
        </a:p>
      </dgm:t>
    </dgm:pt>
    <dgm:pt modelId="{8B549906-3DB2-4F0C-8D46-0BFF3425C793}" type="sibTrans" cxnId="{42D8CE64-3105-4E2D-AE70-5CD576C51CD1}">
      <dgm:prSet/>
      <dgm:spPr/>
      <dgm:t>
        <a:bodyPr/>
        <a:lstStyle/>
        <a:p>
          <a:endParaRPr lang="en-US"/>
        </a:p>
      </dgm:t>
    </dgm:pt>
    <dgm:pt modelId="{3709C818-9856-44AC-9198-69B312C7845E}" type="pres">
      <dgm:prSet presAssocID="{2618F256-F884-492B-8D86-7574A0ACF2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068BB6-0BF1-404F-B314-9CB1736DE598}" type="pres">
      <dgm:prSet presAssocID="{5E34D794-52EE-48C3-AA2D-3F4FC74AF97F}" presName="hierRoot1" presStyleCnt="0">
        <dgm:presLayoutVars>
          <dgm:hierBranch val="init"/>
        </dgm:presLayoutVars>
      </dgm:prSet>
      <dgm:spPr/>
    </dgm:pt>
    <dgm:pt modelId="{F54BD2A9-3D16-44DF-8ACE-95958CDA4E95}" type="pres">
      <dgm:prSet presAssocID="{5E34D794-52EE-48C3-AA2D-3F4FC74AF97F}" presName="rootComposite1" presStyleCnt="0"/>
      <dgm:spPr/>
    </dgm:pt>
    <dgm:pt modelId="{362E6298-80BD-4A15-9B14-B28945114949}" type="pres">
      <dgm:prSet presAssocID="{5E34D794-52EE-48C3-AA2D-3F4FC74AF97F}" presName="rootText1" presStyleLbl="node0" presStyleIdx="0" presStyleCnt="2" custScaleX="239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DD798-31A7-40A8-BC5D-3982F1105ECF}" type="pres">
      <dgm:prSet presAssocID="{5E34D794-52EE-48C3-AA2D-3F4FC74AF9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F593C47-A95B-42BE-B93C-5FDABD7E537B}" type="pres">
      <dgm:prSet presAssocID="{5E34D794-52EE-48C3-AA2D-3F4FC74AF97F}" presName="hierChild2" presStyleCnt="0"/>
      <dgm:spPr/>
    </dgm:pt>
    <dgm:pt modelId="{013686B2-878A-4095-AD99-574BB1BDE01B}" type="pres">
      <dgm:prSet presAssocID="{5E34D794-52EE-48C3-AA2D-3F4FC74AF97F}" presName="hierChild3" presStyleCnt="0"/>
      <dgm:spPr/>
    </dgm:pt>
    <dgm:pt modelId="{1B363229-8767-49E9-973D-77C9F8B5E84A}" type="pres">
      <dgm:prSet presAssocID="{4EBAF8CB-CE76-40D5-B2FD-08843C764389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828853ED-BFE0-4BE7-9B3C-4F35873F27CB}" type="pres">
      <dgm:prSet presAssocID="{2905057F-962A-4E1B-B66B-C81B5B871A54}" presName="hierRoot3" presStyleCnt="0">
        <dgm:presLayoutVars>
          <dgm:hierBranch val="init"/>
        </dgm:presLayoutVars>
      </dgm:prSet>
      <dgm:spPr/>
    </dgm:pt>
    <dgm:pt modelId="{4F146E0D-38D1-4592-B4A3-5F51E6FC3A54}" type="pres">
      <dgm:prSet presAssocID="{2905057F-962A-4E1B-B66B-C81B5B871A54}" presName="rootComposite3" presStyleCnt="0"/>
      <dgm:spPr/>
    </dgm:pt>
    <dgm:pt modelId="{2950ABCD-6624-4CE3-AA53-32AFF1521803}" type="pres">
      <dgm:prSet presAssocID="{2905057F-962A-4E1B-B66B-C81B5B871A54}" presName="rootText3" presStyleLbl="asst1" presStyleIdx="0" presStyleCnt="2" custScaleX="215908" custScaleY="965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74AA48-3886-42A6-9B9B-7B4B2645EB0F}" type="pres">
      <dgm:prSet presAssocID="{2905057F-962A-4E1B-B66B-C81B5B871A54}" presName="rootConnector3" presStyleLbl="asst1" presStyleIdx="0" presStyleCnt="2"/>
      <dgm:spPr/>
      <dgm:t>
        <a:bodyPr/>
        <a:lstStyle/>
        <a:p>
          <a:endParaRPr lang="en-US"/>
        </a:p>
      </dgm:t>
    </dgm:pt>
    <dgm:pt modelId="{2B601BE2-FB46-4CC2-A61A-E897883E698B}" type="pres">
      <dgm:prSet presAssocID="{2905057F-962A-4E1B-B66B-C81B5B871A54}" presName="hierChild6" presStyleCnt="0"/>
      <dgm:spPr/>
    </dgm:pt>
    <dgm:pt modelId="{4B83B82E-24D1-4B3E-989F-C7C46AD954D2}" type="pres">
      <dgm:prSet presAssocID="{7893D6D9-4E98-47A6-81C6-54FC4757B721}" presName="Name37" presStyleLbl="parChTrans1D3" presStyleIdx="0" presStyleCnt="6"/>
      <dgm:spPr/>
      <dgm:t>
        <a:bodyPr/>
        <a:lstStyle/>
        <a:p>
          <a:endParaRPr lang="en-US"/>
        </a:p>
      </dgm:t>
    </dgm:pt>
    <dgm:pt modelId="{CB025199-740B-4BE6-B1B1-ADAB3D2CCCD8}" type="pres">
      <dgm:prSet presAssocID="{3BB2EF1C-696A-48EF-9BB7-A0366DD07380}" presName="hierRoot2" presStyleCnt="0">
        <dgm:presLayoutVars>
          <dgm:hierBranch val="init"/>
        </dgm:presLayoutVars>
      </dgm:prSet>
      <dgm:spPr/>
    </dgm:pt>
    <dgm:pt modelId="{7867DA04-A955-4E31-A239-B1638599304E}" type="pres">
      <dgm:prSet presAssocID="{3BB2EF1C-696A-48EF-9BB7-A0366DD07380}" presName="rootComposite" presStyleCnt="0"/>
      <dgm:spPr/>
    </dgm:pt>
    <dgm:pt modelId="{F5B552A7-5FBD-4538-AC1D-347D2BF39EE1}" type="pres">
      <dgm:prSet presAssocID="{3BB2EF1C-696A-48EF-9BB7-A0366DD07380}" presName="rootText" presStyleLbl="node3" presStyleIdx="0" presStyleCnt="6" custScaleX="123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843EF7-8528-40BB-99D7-674E266E17F7}" type="pres">
      <dgm:prSet presAssocID="{3BB2EF1C-696A-48EF-9BB7-A0366DD07380}" presName="rootConnector" presStyleLbl="node3" presStyleIdx="0" presStyleCnt="6"/>
      <dgm:spPr/>
      <dgm:t>
        <a:bodyPr/>
        <a:lstStyle/>
        <a:p>
          <a:endParaRPr lang="en-US"/>
        </a:p>
      </dgm:t>
    </dgm:pt>
    <dgm:pt modelId="{554B0FB7-97EF-4EE8-970B-54E54BB03CCB}" type="pres">
      <dgm:prSet presAssocID="{3BB2EF1C-696A-48EF-9BB7-A0366DD07380}" presName="hierChild4" presStyleCnt="0"/>
      <dgm:spPr/>
    </dgm:pt>
    <dgm:pt modelId="{A8CAB967-B503-4C07-8A36-67846D8ADC76}" type="pres">
      <dgm:prSet presAssocID="{3BB2EF1C-696A-48EF-9BB7-A0366DD07380}" presName="hierChild5" presStyleCnt="0"/>
      <dgm:spPr/>
    </dgm:pt>
    <dgm:pt modelId="{30B174D7-F569-4898-97AD-476A04086F01}" type="pres">
      <dgm:prSet presAssocID="{2905057F-962A-4E1B-B66B-C81B5B871A54}" presName="hierChild7" presStyleCnt="0"/>
      <dgm:spPr/>
    </dgm:pt>
    <dgm:pt modelId="{8DCD2CDE-29FA-4CB4-9A76-D4FCE4B46B5C}" type="pres">
      <dgm:prSet presAssocID="{60E91394-DEE7-410C-8D81-11A2F48EB14E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EA63AEA4-AF30-4A6D-A0A4-ABDD45DE7147}" type="pres">
      <dgm:prSet presAssocID="{1D010CD3-0A9B-4DF6-816A-B8D783DB8660}" presName="hierRoot3" presStyleCnt="0">
        <dgm:presLayoutVars>
          <dgm:hierBranch val="init"/>
        </dgm:presLayoutVars>
      </dgm:prSet>
      <dgm:spPr/>
    </dgm:pt>
    <dgm:pt modelId="{AC3EA669-522E-48AC-A4FA-B717CC61668D}" type="pres">
      <dgm:prSet presAssocID="{1D010CD3-0A9B-4DF6-816A-B8D783DB8660}" presName="rootComposite3" presStyleCnt="0"/>
      <dgm:spPr/>
    </dgm:pt>
    <dgm:pt modelId="{35176A6A-DDA3-4300-96C4-D5741D547FCB}" type="pres">
      <dgm:prSet presAssocID="{1D010CD3-0A9B-4DF6-816A-B8D783DB8660}" presName="rootText3" presStyleLbl="asst1" presStyleIdx="1" presStyleCnt="2" custScaleX="1677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114C7-E233-4B72-BCF2-E4780A3F4FE1}" type="pres">
      <dgm:prSet presAssocID="{1D010CD3-0A9B-4DF6-816A-B8D783DB8660}" presName="rootConnector3" presStyleLbl="asst1" presStyleIdx="1" presStyleCnt="2"/>
      <dgm:spPr/>
      <dgm:t>
        <a:bodyPr/>
        <a:lstStyle/>
        <a:p>
          <a:endParaRPr lang="en-US"/>
        </a:p>
      </dgm:t>
    </dgm:pt>
    <dgm:pt modelId="{E640C14F-10CB-4308-B906-C36DEE8B199A}" type="pres">
      <dgm:prSet presAssocID="{1D010CD3-0A9B-4DF6-816A-B8D783DB8660}" presName="hierChild6" presStyleCnt="0"/>
      <dgm:spPr/>
    </dgm:pt>
    <dgm:pt modelId="{7578D9A5-A306-4FEE-A24C-89CA53BBA90A}" type="pres">
      <dgm:prSet presAssocID="{24155FA7-3F39-4EAC-B25A-52F91660B960}" presName="Name37" presStyleLbl="parChTrans1D3" presStyleIdx="1" presStyleCnt="6"/>
      <dgm:spPr/>
      <dgm:t>
        <a:bodyPr/>
        <a:lstStyle/>
        <a:p>
          <a:endParaRPr lang="en-US"/>
        </a:p>
      </dgm:t>
    </dgm:pt>
    <dgm:pt modelId="{BF246C65-9CDE-44E8-ADF4-41BD05504A2E}" type="pres">
      <dgm:prSet presAssocID="{49A01145-7597-48CC-80A7-2219E193FC91}" presName="hierRoot2" presStyleCnt="0">
        <dgm:presLayoutVars>
          <dgm:hierBranch val="init"/>
        </dgm:presLayoutVars>
      </dgm:prSet>
      <dgm:spPr/>
    </dgm:pt>
    <dgm:pt modelId="{BB7E1F15-77EC-428D-93FB-5A0915A1940D}" type="pres">
      <dgm:prSet presAssocID="{49A01145-7597-48CC-80A7-2219E193FC91}" presName="rootComposite" presStyleCnt="0"/>
      <dgm:spPr/>
    </dgm:pt>
    <dgm:pt modelId="{3F48E625-31BE-4CC4-80D0-7CF2670A0E47}" type="pres">
      <dgm:prSet presAssocID="{49A01145-7597-48CC-80A7-2219E193FC91}" presName="rootText" presStyleLbl="node3" presStyleIdx="1" presStyleCnt="6" custScaleX="117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924DD8-9354-4F1D-A0E3-24089F10625E}" type="pres">
      <dgm:prSet presAssocID="{49A01145-7597-48CC-80A7-2219E193FC91}" presName="rootConnector" presStyleLbl="node3" presStyleIdx="1" presStyleCnt="6"/>
      <dgm:spPr/>
      <dgm:t>
        <a:bodyPr/>
        <a:lstStyle/>
        <a:p>
          <a:endParaRPr lang="en-US"/>
        </a:p>
      </dgm:t>
    </dgm:pt>
    <dgm:pt modelId="{28924410-66ED-4916-B36C-1080F7B058DF}" type="pres">
      <dgm:prSet presAssocID="{49A01145-7597-48CC-80A7-2219E193FC91}" presName="hierChild4" presStyleCnt="0"/>
      <dgm:spPr/>
    </dgm:pt>
    <dgm:pt modelId="{8ACE9FEB-C787-4DB4-9A9D-77DFCF235236}" type="pres">
      <dgm:prSet presAssocID="{8E3079C1-6691-476A-8BA9-0DE1FC664422}" presName="Name37" presStyleLbl="parChTrans1D4" presStyleIdx="0" presStyleCnt="15"/>
      <dgm:spPr/>
      <dgm:t>
        <a:bodyPr/>
        <a:lstStyle/>
        <a:p>
          <a:endParaRPr lang="en-US"/>
        </a:p>
      </dgm:t>
    </dgm:pt>
    <dgm:pt modelId="{57F967F3-F335-4005-A147-FEBBE1CDC5F9}" type="pres">
      <dgm:prSet presAssocID="{48EAFC49-8931-418A-90FB-8A0752CE6A22}" presName="hierRoot2" presStyleCnt="0">
        <dgm:presLayoutVars>
          <dgm:hierBranch val="init"/>
        </dgm:presLayoutVars>
      </dgm:prSet>
      <dgm:spPr/>
    </dgm:pt>
    <dgm:pt modelId="{734F8C19-C375-4BAC-AC5E-9FBE3EA5F36F}" type="pres">
      <dgm:prSet presAssocID="{48EAFC49-8931-418A-90FB-8A0752CE6A22}" presName="rootComposite" presStyleCnt="0"/>
      <dgm:spPr/>
    </dgm:pt>
    <dgm:pt modelId="{09370F3E-2EDE-4ABE-AD90-62FA80F35619}" type="pres">
      <dgm:prSet presAssocID="{48EAFC49-8931-418A-90FB-8A0752CE6A22}" presName="rootText" presStyleLbl="node4" presStyleIdx="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DCC01E-D519-46D1-98D9-938E4BFEBED7}" type="pres">
      <dgm:prSet presAssocID="{48EAFC49-8931-418A-90FB-8A0752CE6A22}" presName="rootConnector" presStyleLbl="node4" presStyleIdx="0" presStyleCnt="15"/>
      <dgm:spPr/>
      <dgm:t>
        <a:bodyPr/>
        <a:lstStyle/>
        <a:p>
          <a:endParaRPr lang="en-US"/>
        </a:p>
      </dgm:t>
    </dgm:pt>
    <dgm:pt modelId="{5503FE4B-65B5-448D-9452-200856368A75}" type="pres">
      <dgm:prSet presAssocID="{48EAFC49-8931-418A-90FB-8A0752CE6A22}" presName="hierChild4" presStyleCnt="0"/>
      <dgm:spPr/>
    </dgm:pt>
    <dgm:pt modelId="{22D745D5-5DF0-4CB8-A2AF-16A884AD7893}" type="pres">
      <dgm:prSet presAssocID="{48EAFC49-8931-418A-90FB-8A0752CE6A22}" presName="hierChild5" presStyleCnt="0"/>
      <dgm:spPr/>
    </dgm:pt>
    <dgm:pt modelId="{98ED048D-9DAC-428A-80A7-B88EE3DD63DA}" type="pres">
      <dgm:prSet presAssocID="{49A01145-7597-48CC-80A7-2219E193FC91}" presName="hierChild5" presStyleCnt="0"/>
      <dgm:spPr/>
    </dgm:pt>
    <dgm:pt modelId="{27C1E520-F2BD-4863-ABF0-03640A6413C0}" type="pres">
      <dgm:prSet presAssocID="{70D48159-2680-43EA-8009-27B89106278A}" presName="Name37" presStyleLbl="parChTrans1D3" presStyleIdx="2" presStyleCnt="6"/>
      <dgm:spPr/>
      <dgm:t>
        <a:bodyPr/>
        <a:lstStyle/>
        <a:p>
          <a:endParaRPr lang="en-US"/>
        </a:p>
      </dgm:t>
    </dgm:pt>
    <dgm:pt modelId="{8A631C9C-020C-4E08-BE4C-B0422D96B0F0}" type="pres">
      <dgm:prSet presAssocID="{E4C40A29-AA18-4BC4-B930-B05686F3D403}" presName="hierRoot2" presStyleCnt="0">
        <dgm:presLayoutVars>
          <dgm:hierBranch val="init"/>
        </dgm:presLayoutVars>
      </dgm:prSet>
      <dgm:spPr/>
    </dgm:pt>
    <dgm:pt modelId="{4DB3381B-D184-408E-A469-85B0BA09B0C9}" type="pres">
      <dgm:prSet presAssocID="{E4C40A29-AA18-4BC4-B930-B05686F3D403}" presName="rootComposite" presStyleCnt="0"/>
      <dgm:spPr/>
    </dgm:pt>
    <dgm:pt modelId="{94584E97-06B7-4B57-AD35-8B71EDABE3F3}" type="pres">
      <dgm:prSet presAssocID="{E4C40A29-AA18-4BC4-B930-B05686F3D403}" presName="rootText" presStyleLbl="node3" presStyleIdx="2" presStyleCnt="6" custScaleX="219931" custScaleY="108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51E929-E195-4B1B-B2B3-0B05192C26B5}" type="pres">
      <dgm:prSet presAssocID="{E4C40A29-AA18-4BC4-B930-B05686F3D403}" presName="rootConnector" presStyleLbl="node3" presStyleIdx="2" presStyleCnt="6"/>
      <dgm:spPr/>
      <dgm:t>
        <a:bodyPr/>
        <a:lstStyle/>
        <a:p>
          <a:endParaRPr lang="en-US"/>
        </a:p>
      </dgm:t>
    </dgm:pt>
    <dgm:pt modelId="{06ABD0C9-5A81-497B-BC18-1F39EA14893A}" type="pres">
      <dgm:prSet presAssocID="{E4C40A29-AA18-4BC4-B930-B05686F3D403}" presName="hierChild4" presStyleCnt="0"/>
      <dgm:spPr/>
    </dgm:pt>
    <dgm:pt modelId="{E66F181A-1B49-4412-B0E0-FF69CBE5CDAA}" type="pres">
      <dgm:prSet presAssocID="{E4C40A29-AA18-4BC4-B930-B05686F3D403}" presName="hierChild5" presStyleCnt="0"/>
      <dgm:spPr/>
    </dgm:pt>
    <dgm:pt modelId="{C67827F7-C26D-4354-B924-412CBACBDEC0}" type="pres">
      <dgm:prSet presAssocID="{3EEE977A-A6F4-4DD0-A0C7-578C4F116A45}" presName="Name37" presStyleLbl="parChTrans1D3" presStyleIdx="3" presStyleCnt="6"/>
      <dgm:spPr/>
      <dgm:t>
        <a:bodyPr/>
        <a:lstStyle/>
        <a:p>
          <a:endParaRPr lang="en-US"/>
        </a:p>
      </dgm:t>
    </dgm:pt>
    <dgm:pt modelId="{F19122BF-325F-45A8-8308-600944B5E877}" type="pres">
      <dgm:prSet presAssocID="{6E705EE7-C227-4AEE-BC1A-4CAA02BCA6A6}" presName="hierRoot2" presStyleCnt="0">
        <dgm:presLayoutVars>
          <dgm:hierBranch val="hang"/>
        </dgm:presLayoutVars>
      </dgm:prSet>
      <dgm:spPr/>
    </dgm:pt>
    <dgm:pt modelId="{364A3D27-5AB8-4363-9C65-DBAE870022C0}" type="pres">
      <dgm:prSet presAssocID="{6E705EE7-C227-4AEE-BC1A-4CAA02BCA6A6}" presName="rootComposite" presStyleCnt="0"/>
      <dgm:spPr/>
    </dgm:pt>
    <dgm:pt modelId="{8750463F-44D7-40FC-848A-C281FB4D06FD}" type="pres">
      <dgm:prSet presAssocID="{6E705EE7-C227-4AEE-BC1A-4CAA02BCA6A6}" presName="rootText" presStyleLbl="node3" presStyleIdx="3" presStyleCnt="6" custScaleX="1357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A0296-6E88-42A7-B47B-C902DC08D9AF}" type="pres">
      <dgm:prSet presAssocID="{6E705EE7-C227-4AEE-BC1A-4CAA02BCA6A6}" presName="rootConnector" presStyleLbl="node3" presStyleIdx="3" presStyleCnt="6"/>
      <dgm:spPr/>
      <dgm:t>
        <a:bodyPr/>
        <a:lstStyle/>
        <a:p>
          <a:endParaRPr lang="en-US"/>
        </a:p>
      </dgm:t>
    </dgm:pt>
    <dgm:pt modelId="{B33A39B1-0FDB-47ED-A515-F002FAD183D9}" type="pres">
      <dgm:prSet presAssocID="{6E705EE7-C227-4AEE-BC1A-4CAA02BCA6A6}" presName="hierChild4" presStyleCnt="0"/>
      <dgm:spPr/>
    </dgm:pt>
    <dgm:pt modelId="{9C5A4CBA-718E-4222-9E2D-D3D34A356A22}" type="pres">
      <dgm:prSet presAssocID="{5DC231B5-033E-459B-8059-2A7C9CD6E314}" presName="Name48" presStyleLbl="parChTrans1D4" presStyleIdx="1" presStyleCnt="15"/>
      <dgm:spPr/>
      <dgm:t>
        <a:bodyPr/>
        <a:lstStyle/>
        <a:p>
          <a:endParaRPr lang="en-US"/>
        </a:p>
      </dgm:t>
    </dgm:pt>
    <dgm:pt modelId="{94C3D86E-ECA6-4D92-B647-AB3224AF6CAA}" type="pres">
      <dgm:prSet presAssocID="{B7AD3623-6A83-4897-B09E-F42846386E37}" presName="hierRoot2" presStyleCnt="0">
        <dgm:presLayoutVars>
          <dgm:hierBranch/>
        </dgm:presLayoutVars>
      </dgm:prSet>
      <dgm:spPr/>
    </dgm:pt>
    <dgm:pt modelId="{AC6D46C7-4142-443D-A646-998EEF017CE8}" type="pres">
      <dgm:prSet presAssocID="{B7AD3623-6A83-4897-B09E-F42846386E37}" presName="rootComposite" presStyleCnt="0"/>
      <dgm:spPr/>
    </dgm:pt>
    <dgm:pt modelId="{F6F3B032-D080-4D2C-A366-B80092F73630}" type="pres">
      <dgm:prSet presAssocID="{B7AD3623-6A83-4897-B09E-F42846386E37}" presName="rootText" presStyleLbl="node4" presStyleIdx="1" presStyleCnt="15" custAng="0" custScaleX="121000" custScaleY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026278-D44D-4865-9886-085B58DEF50F}" type="pres">
      <dgm:prSet presAssocID="{B7AD3623-6A83-4897-B09E-F42846386E37}" presName="rootConnector" presStyleLbl="node4" presStyleIdx="1" presStyleCnt="15"/>
      <dgm:spPr/>
      <dgm:t>
        <a:bodyPr/>
        <a:lstStyle/>
        <a:p>
          <a:endParaRPr lang="en-US"/>
        </a:p>
      </dgm:t>
    </dgm:pt>
    <dgm:pt modelId="{5E455CFE-6947-4862-9041-43E2B2A2DA6D}" type="pres">
      <dgm:prSet presAssocID="{B7AD3623-6A83-4897-B09E-F42846386E37}" presName="hierChild4" presStyleCnt="0"/>
      <dgm:spPr/>
    </dgm:pt>
    <dgm:pt modelId="{35AD20D0-FD07-49AC-B74C-A6E0A8807C12}" type="pres">
      <dgm:prSet presAssocID="{B7AD3623-6A83-4897-B09E-F42846386E37}" presName="hierChild5" presStyleCnt="0"/>
      <dgm:spPr/>
    </dgm:pt>
    <dgm:pt modelId="{FC654D96-B48A-4310-A68D-F954CEA751E5}" type="pres">
      <dgm:prSet presAssocID="{7F113811-3456-45F6-9163-4551A1805F21}" presName="Name48" presStyleLbl="parChTrans1D4" presStyleIdx="2" presStyleCnt="15"/>
      <dgm:spPr/>
      <dgm:t>
        <a:bodyPr/>
        <a:lstStyle/>
        <a:p>
          <a:endParaRPr lang="en-US"/>
        </a:p>
      </dgm:t>
    </dgm:pt>
    <dgm:pt modelId="{F7B370A4-5721-40E7-862F-E9A7DB7500C0}" type="pres">
      <dgm:prSet presAssocID="{D3F6B12F-95CB-47CA-8F51-26E83F5B43FA}" presName="hierRoot2" presStyleCnt="0">
        <dgm:presLayoutVars>
          <dgm:hierBranch val="r"/>
        </dgm:presLayoutVars>
      </dgm:prSet>
      <dgm:spPr/>
    </dgm:pt>
    <dgm:pt modelId="{EA63FE3A-0FE8-43FA-8DD0-EBD1C055ED23}" type="pres">
      <dgm:prSet presAssocID="{D3F6B12F-95CB-47CA-8F51-26E83F5B43FA}" presName="rootComposite" presStyleCnt="0"/>
      <dgm:spPr/>
    </dgm:pt>
    <dgm:pt modelId="{F16438C0-7A67-4228-BAB6-5D5A2FEE835B}" type="pres">
      <dgm:prSet presAssocID="{D3F6B12F-95CB-47CA-8F51-26E83F5B43FA}" presName="rootText" presStyleLbl="node4" presStyleIdx="2" presStyleCnt="15" custAng="0" custScaleX="121000" custScaleY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9D7A17-6243-4CCF-B7EF-4726A568363A}" type="pres">
      <dgm:prSet presAssocID="{D3F6B12F-95CB-47CA-8F51-26E83F5B43FA}" presName="rootConnector" presStyleLbl="node4" presStyleIdx="2" presStyleCnt="15"/>
      <dgm:spPr/>
      <dgm:t>
        <a:bodyPr/>
        <a:lstStyle/>
        <a:p>
          <a:endParaRPr lang="en-US"/>
        </a:p>
      </dgm:t>
    </dgm:pt>
    <dgm:pt modelId="{2418E73D-CA44-4CFB-8AA0-4CD170A09176}" type="pres">
      <dgm:prSet presAssocID="{D3F6B12F-95CB-47CA-8F51-26E83F5B43FA}" presName="hierChild4" presStyleCnt="0"/>
      <dgm:spPr/>
    </dgm:pt>
    <dgm:pt modelId="{8A758F8C-96F0-4267-92A1-87B5262A7354}" type="pres">
      <dgm:prSet presAssocID="{D3F6B12F-95CB-47CA-8F51-26E83F5B43FA}" presName="hierChild5" presStyleCnt="0"/>
      <dgm:spPr/>
    </dgm:pt>
    <dgm:pt modelId="{3BE7081D-C68E-481E-AAE3-C20BB44913BA}" type="pres">
      <dgm:prSet presAssocID="{42EA8CDD-DF87-4B35-AFCF-9376D04F190D}" presName="Name48" presStyleLbl="parChTrans1D4" presStyleIdx="3" presStyleCnt="15"/>
      <dgm:spPr/>
      <dgm:t>
        <a:bodyPr/>
        <a:lstStyle/>
        <a:p>
          <a:endParaRPr lang="en-US"/>
        </a:p>
      </dgm:t>
    </dgm:pt>
    <dgm:pt modelId="{3053E709-DE7E-40C1-A3A2-AA13098C7341}" type="pres">
      <dgm:prSet presAssocID="{10CDF2F3-29A8-49C3-86B5-F0CB480BCDEC}" presName="hierRoot2" presStyleCnt="0">
        <dgm:presLayoutVars>
          <dgm:hierBranch val="r"/>
        </dgm:presLayoutVars>
      </dgm:prSet>
      <dgm:spPr/>
    </dgm:pt>
    <dgm:pt modelId="{316BA091-F220-480B-8652-AFB9E78590EB}" type="pres">
      <dgm:prSet presAssocID="{10CDF2F3-29A8-49C3-86B5-F0CB480BCDEC}" presName="rootComposite" presStyleCnt="0"/>
      <dgm:spPr/>
    </dgm:pt>
    <dgm:pt modelId="{129A362F-65B7-408D-BF1C-631AC6342F72}" type="pres">
      <dgm:prSet presAssocID="{10CDF2F3-29A8-49C3-86B5-F0CB480BCDEC}" presName="rootText" presStyleLbl="node4" presStyleIdx="3" presStyleCnt="15" custAng="0" custScaleX="121000" custScaleY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E09292-41EF-4473-92FF-BBE50554C620}" type="pres">
      <dgm:prSet presAssocID="{10CDF2F3-29A8-49C3-86B5-F0CB480BCDEC}" presName="rootConnector" presStyleLbl="node4" presStyleIdx="3" presStyleCnt="15"/>
      <dgm:spPr/>
      <dgm:t>
        <a:bodyPr/>
        <a:lstStyle/>
        <a:p>
          <a:endParaRPr lang="en-US"/>
        </a:p>
      </dgm:t>
    </dgm:pt>
    <dgm:pt modelId="{31A72876-6BDC-4A70-AA70-272151324EE6}" type="pres">
      <dgm:prSet presAssocID="{10CDF2F3-29A8-49C3-86B5-F0CB480BCDEC}" presName="hierChild4" presStyleCnt="0"/>
      <dgm:spPr/>
    </dgm:pt>
    <dgm:pt modelId="{1F9A5EAF-6E7D-4615-8ADF-CBC35F73E3B2}" type="pres">
      <dgm:prSet presAssocID="{10CDF2F3-29A8-49C3-86B5-F0CB480BCDEC}" presName="hierChild5" presStyleCnt="0"/>
      <dgm:spPr/>
    </dgm:pt>
    <dgm:pt modelId="{C53D4C44-D636-4A8E-8D53-E8169D6FD1D9}" type="pres">
      <dgm:prSet presAssocID="{47E8952F-12C1-4C52-877C-BD4F20F8E9A0}" presName="Name48" presStyleLbl="parChTrans1D4" presStyleIdx="4" presStyleCnt="15"/>
      <dgm:spPr/>
      <dgm:t>
        <a:bodyPr/>
        <a:lstStyle/>
        <a:p>
          <a:endParaRPr lang="en-US"/>
        </a:p>
      </dgm:t>
    </dgm:pt>
    <dgm:pt modelId="{70218E6F-9781-468C-902F-EC4A0110EE2F}" type="pres">
      <dgm:prSet presAssocID="{8BACCAE8-14E8-41D4-95AF-EDEE7CD51945}" presName="hierRoot2" presStyleCnt="0">
        <dgm:presLayoutVars>
          <dgm:hierBranch val="r"/>
        </dgm:presLayoutVars>
      </dgm:prSet>
      <dgm:spPr/>
    </dgm:pt>
    <dgm:pt modelId="{BAA9FE9E-5B39-407B-AD18-D9AF6C79123B}" type="pres">
      <dgm:prSet presAssocID="{8BACCAE8-14E8-41D4-95AF-EDEE7CD51945}" presName="rootComposite" presStyleCnt="0"/>
      <dgm:spPr/>
    </dgm:pt>
    <dgm:pt modelId="{603EEF8E-A8EF-4F8E-80C0-BCE91CECFCBF}" type="pres">
      <dgm:prSet presAssocID="{8BACCAE8-14E8-41D4-95AF-EDEE7CD51945}" presName="rootText" presStyleLbl="node4" presStyleIdx="4" presStyleCnt="15" custAng="0" custScaleX="121000" custScaleY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DDE4E-3576-4C56-BD83-2C3974262C75}" type="pres">
      <dgm:prSet presAssocID="{8BACCAE8-14E8-41D4-95AF-EDEE7CD51945}" presName="rootConnector" presStyleLbl="node4" presStyleIdx="4" presStyleCnt="15"/>
      <dgm:spPr/>
      <dgm:t>
        <a:bodyPr/>
        <a:lstStyle/>
        <a:p>
          <a:endParaRPr lang="en-US"/>
        </a:p>
      </dgm:t>
    </dgm:pt>
    <dgm:pt modelId="{EA573F1D-5325-4122-A487-5E222EBD7FF1}" type="pres">
      <dgm:prSet presAssocID="{8BACCAE8-14E8-41D4-95AF-EDEE7CD51945}" presName="hierChild4" presStyleCnt="0"/>
      <dgm:spPr/>
    </dgm:pt>
    <dgm:pt modelId="{910C5D3C-E6A7-4908-874E-BC9493CEECB1}" type="pres">
      <dgm:prSet presAssocID="{8BACCAE8-14E8-41D4-95AF-EDEE7CD51945}" presName="hierChild5" presStyleCnt="0"/>
      <dgm:spPr/>
    </dgm:pt>
    <dgm:pt modelId="{CDCB1BD6-4B93-4C99-B02A-CC79476A4418}" type="pres">
      <dgm:prSet presAssocID="{0A816429-E0E5-47FD-B668-8BD066954A02}" presName="Name48" presStyleLbl="parChTrans1D4" presStyleIdx="5" presStyleCnt="15"/>
      <dgm:spPr/>
      <dgm:t>
        <a:bodyPr/>
        <a:lstStyle/>
        <a:p>
          <a:endParaRPr lang="en-US"/>
        </a:p>
      </dgm:t>
    </dgm:pt>
    <dgm:pt modelId="{62C7EFA2-FAE3-4AB0-A8AC-FA3E8A07EF41}" type="pres">
      <dgm:prSet presAssocID="{5A2EA098-D976-4688-A598-BFC8BFAC9648}" presName="hierRoot2" presStyleCnt="0">
        <dgm:presLayoutVars>
          <dgm:hierBranch val="r"/>
        </dgm:presLayoutVars>
      </dgm:prSet>
      <dgm:spPr/>
    </dgm:pt>
    <dgm:pt modelId="{99A23958-BC95-462D-AF44-65941FDD0D77}" type="pres">
      <dgm:prSet presAssocID="{5A2EA098-D976-4688-A598-BFC8BFAC9648}" presName="rootComposite" presStyleCnt="0"/>
      <dgm:spPr/>
    </dgm:pt>
    <dgm:pt modelId="{A0B6DB1A-EA23-49E5-8D9B-27EB5D57CA9E}" type="pres">
      <dgm:prSet presAssocID="{5A2EA098-D976-4688-A598-BFC8BFAC9648}" presName="rootText" presStyleLbl="node4" presStyleIdx="5" presStyleCnt="15" custAng="0" custScaleX="121000" custScaleY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0A8C8E-D2F8-49F1-AACF-DD5A9F48CE2C}" type="pres">
      <dgm:prSet presAssocID="{5A2EA098-D976-4688-A598-BFC8BFAC9648}" presName="rootConnector" presStyleLbl="node4" presStyleIdx="5" presStyleCnt="15"/>
      <dgm:spPr/>
      <dgm:t>
        <a:bodyPr/>
        <a:lstStyle/>
        <a:p>
          <a:endParaRPr lang="en-US"/>
        </a:p>
      </dgm:t>
    </dgm:pt>
    <dgm:pt modelId="{92A2973B-8281-4E21-8467-C5CCC0F81E94}" type="pres">
      <dgm:prSet presAssocID="{5A2EA098-D976-4688-A598-BFC8BFAC9648}" presName="hierChild4" presStyleCnt="0"/>
      <dgm:spPr/>
    </dgm:pt>
    <dgm:pt modelId="{2D124725-9D6B-4C9D-9B9D-0EEB11F7E684}" type="pres">
      <dgm:prSet presAssocID="{5A2EA098-D976-4688-A598-BFC8BFAC9648}" presName="hierChild5" presStyleCnt="0"/>
      <dgm:spPr/>
    </dgm:pt>
    <dgm:pt modelId="{431BD62A-8C4C-4A2A-A740-EC73C3B1458B}" type="pres">
      <dgm:prSet presAssocID="{0EE0B2AD-B00F-451B-B395-B015D9D70234}" presName="Name48" presStyleLbl="parChTrans1D4" presStyleIdx="6" presStyleCnt="15"/>
      <dgm:spPr/>
      <dgm:t>
        <a:bodyPr/>
        <a:lstStyle/>
        <a:p>
          <a:endParaRPr lang="en-US"/>
        </a:p>
      </dgm:t>
    </dgm:pt>
    <dgm:pt modelId="{C2C4B0E4-6816-4A61-BCB5-80C02BCDFC95}" type="pres">
      <dgm:prSet presAssocID="{703C5EC8-6BA7-49DB-A550-51AE74D56704}" presName="hierRoot2" presStyleCnt="0">
        <dgm:presLayoutVars>
          <dgm:hierBranch val="r"/>
        </dgm:presLayoutVars>
      </dgm:prSet>
      <dgm:spPr/>
    </dgm:pt>
    <dgm:pt modelId="{2FCF869B-DD42-4516-9F21-B9D39522EA4B}" type="pres">
      <dgm:prSet presAssocID="{703C5EC8-6BA7-49DB-A550-51AE74D56704}" presName="rootComposite" presStyleCnt="0"/>
      <dgm:spPr/>
    </dgm:pt>
    <dgm:pt modelId="{F37C8BB8-C3A0-46C8-8066-65DF57574A92}" type="pres">
      <dgm:prSet presAssocID="{703C5EC8-6BA7-49DB-A550-51AE74D56704}" presName="rootText" presStyleLbl="node4" presStyleIdx="6" presStyleCnt="15" custAng="0" custScaleX="121000" custScaleY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89CA0-5FE4-4FF1-93A5-78C9CD8B9B56}" type="pres">
      <dgm:prSet presAssocID="{703C5EC8-6BA7-49DB-A550-51AE74D56704}" presName="rootConnector" presStyleLbl="node4" presStyleIdx="6" presStyleCnt="15"/>
      <dgm:spPr/>
      <dgm:t>
        <a:bodyPr/>
        <a:lstStyle/>
        <a:p>
          <a:endParaRPr lang="en-US"/>
        </a:p>
      </dgm:t>
    </dgm:pt>
    <dgm:pt modelId="{27215696-B5EA-4BD2-9F67-361CF3666B7E}" type="pres">
      <dgm:prSet presAssocID="{703C5EC8-6BA7-49DB-A550-51AE74D56704}" presName="hierChild4" presStyleCnt="0"/>
      <dgm:spPr/>
    </dgm:pt>
    <dgm:pt modelId="{8EA2A9B6-E44B-459D-B3E0-C666BDD31BE2}" type="pres">
      <dgm:prSet presAssocID="{703C5EC8-6BA7-49DB-A550-51AE74D56704}" presName="hierChild5" presStyleCnt="0"/>
      <dgm:spPr/>
    </dgm:pt>
    <dgm:pt modelId="{EC04C08B-6B81-4ADD-8CDD-89A2714ECEB8}" type="pres">
      <dgm:prSet presAssocID="{79E8DA77-F4C0-4D4B-B26D-25C343A2A506}" presName="Name48" presStyleLbl="parChTrans1D4" presStyleIdx="7" presStyleCnt="15"/>
      <dgm:spPr/>
      <dgm:t>
        <a:bodyPr/>
        <a:lstStyle/>
        <a:p>
          <a:endParaRPr lang="en-US"/>
        </a:p>
      </dgm:t>
    </dgm:pt>
    <dgm:pt modelId="{8AAFCDF9-6A0C-4AAE-9944-3BF4D67C0165}" type="pres">
      <dgm:prSet presAssocID="{A0E9611B-7A04-4F2B-A382-1D197FD3D85F}" presName="hierRoot2" presStyleCnt="0">
        <dgm:presLayoutVars>
          <dgm:hierBranch val="r"/>
        </dgm:presLayoutVars>
      </dgm:prSet>
      <dgm:spPr/>
    </dgm:pt>
    <dgm:pt modelId="{2B9D057A-E0DD-4914-9E69-CF8B0A1B5B6A}" type="pres">
      <dgm:prSet presAssocID="{A0E9611B-7A04-4F2B-A382-1D197FD3D85F}" presName="rootComposite" presStyleCnt="0"/>
      <dgm:spPr/>
    </dgm:pt>
    <dgm:pt modelId="{B049BB0D-5D05-47D0-B29C-625EA597C26B}" type="pres">
      <dgm:prSet presAssocID="{A0E9611B-7A04-4F2B-A382-1D197FD3D85F}" presName="rootText" presStyleLbl="node4" presStyleIdx="7" presStyleCnt="15" custAng="0" custScaleX="121000" custScaleY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63A9C8-3B5D-4A00-9645-52C3C3812321}" type="pres">
      <dgm:prSet presAssocID="{A0E9611B-7A04-4F2B-A382-1D197FD3D85F}" presName="rootConnector" presStyleLbl="node4" presStyleIdx="7" presStyleCnt="15"/>
      <dgm:spPr/>
      <dgm:t>
        <a:bodyPr/>
        <a:lstStyle/>
        <a:p>
          <a:endParaRPr lang="en-US"/>
        </a:p>
      </dgm:t>
    </dgm:pt>
    <dgm:pt modelId="{9EF3E95C-2B30-4115-BE54-F10BA38D0CD2}" type="pres">
      <dgm:prSet presAssocID="{A0E9611B-7A04-4F2B-A382-1D197FD3D85F}" presName="hierChild4" presStyleCnt="0"/>
      <dgm:spPr/>
    </dgm:pt>
    <dgm:pt modelId="{16230B77-76A9-45C3-AD44-240951B6B2EF}" type="pres">
      <dgm:prSet presAssocID="{A0E9611B-7A04-4F2B-A382-1D197FD3D85F}" presName="hierChild5" presStyleCnt="0"/>
      <dgm:spPr/>
    </dgm:pt>
    <dgm:pt modelId="{6CA1E24B-C045-447E-A4DB-F2412226A5C7}" type="pres">
      <dgm:prSet presAssocID="{CA5371FB-4D80-4BAC-8926-03CF0C4945F1}" presName="Name48" presStyleLbl="parChTrans1D4" presStyleIdx="8" presStyleCnt="15"/>
      <dgm:spPr/>
      <dgm:t>
        <a:bodyPr/>
        <a:lstStyle/>
        <a:p>
          <a:endParaRPr lang="en-US"/>
        </a:p>
      </dgm:t>
    </dgm:pt>
    <dgm:pt modelId="{DD8606EB-9B1A-4622-A08F-F4F0E91BBF05}" type="pres">
      <dgm:prSet presAssocID="{82462E6F-8CC9-424A-8CEF-264C692FAC54}" presName="hierRoot2" presStyleCnt="0">
        <dgm:presLayoutVars>
          <dgm:hierBranch val="r"/>
        </dgm:presLayoutVars>
      </dgm:prSet>
      <dgm:spPr/>
    </dgm:pt>
    <dgm:pt modelId="{0937633E-39A7-446B-A1BA-EAAD28746387}" type="pres">
      <dgm:prSet presAssocID="{82462E6F-8CC9-424A-8CEF-264C692FAC54}" presName="rootComposite" presStyleCnt="0"/>
      <dgm:spPr/>
    </dgm:pt>
    <dgm:pt modelId="{812B6BAF-241C-465C-8741-A3D07DC2423A}" type="pres">
      <dgm:prSet presAssocID="{82462E6F-8CC9-424A-8CEF-264C692FAC54}" presName="rootText" presStyleLbl="node4" presStyleIdx="8" presStyleCnt="15" custAng="0" custScaleX="121000" custScaleY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4A4D68-B9DF-4926-A64A-6A39D293E948}" type="pres">
      <dgm:prSet presAssocID="{82462E6F-8CC9-424A-8CEF-264C692FAC54}" presName="rootConnector" presStyleLbl="node4" presStyleIdx="8" presStyleCnt="15"/>
      <dgm:spPr/>
      <dgm:t>
        <a:bodyPr/>
        <a:lstStyle/>
        <a:p>
          <a:endParaRPr lang="en-US"/>
        </a:p>
      </dgm:t>
    </dgm:pt>
    <dgm:pt modelId="{0C72302B-B5BE-4AD1-8BC7-017B43A57B05}" type="pres">
      <dgm:prSet presAssocID="{82462E6F-8CC9-424A-8CEF-264C692FAC54}" presName="hierChild4" presStyleCnt="0"/>
      <dgm:spPr/>
    </dgm:pt>
    <dgm:pt modelId="{A9870BAD-5FA4-40DF-ACFE-2DB6D52CDC0B}" type="pres">
      <dgm:prSet presAssocID="{82462E6F-8CC9-424A-8CEF-264C692FAC54}" presName="hierChild5" presStyleCnt="0"/>
      <dgm:spPr/>
    </dgm:pt>
    <dgm:pt modelId="{CC727485-0B58-4D2D-A7B4-7CB71C921F93}" type="pres">
      <dgm:prSet presAssocID="{DA64003A-C5AB-40C7-85AE-4607F4CADB30}" presName="Name48" presStyleLbl="parChTrans1D4" presStyleIdx="9" presStyleCnt="15"/>
      <dgm:spPr/>
      <dgm:t>
        <a:bodyPr/>
        <a:lstStyle/>
        <a:p>
          <a:endParaRPr lang="en-US"/>
        </a:p>
      </dgm:t>
    </dgm:pt>
    <dgm:pt modelId="{C1CD2ADA-B1DF-4D2A-8F26-67EBFF20E00B}" type="pres">
      <dgm:prSet presAssocID="{403F89F4-CFA1-458B-A124-9B16787A0C19}" presName="hierRoot2" presStyleCnt="0">
        <dgm:presLayoutVars>
          <dgm:hierBranch val="r"/>
        </dgm:presLayoutVars>
      </dgm:prSet>
      <dgm:spPr/>
    </dgm:pt>
    <dgm:pt modelId="{F7411E3E-1367-4B83-9B91-D6A1C98A438F}" type="pres">
      <dgm:prSet presAssocID="{403F89F4-CFA1-458B-A124-9B16787A0C19}" presName="rootComposite" presStyleCnt="0"/>
      <dgm:spPr/>
    </dgm:pt>
    <dgm:pt modelId="{E0A99D29-B07E-4339-878A-ED5DD3340C51}" type="pres">
      <dgm:prSet presAssocID="{403F89F4-CFA1-458B-A124-9B16787A0C19}" presName="rootText" presStyleLbl="node4" presStyleIdx="9" presStyleCnt="15" custAng="0" custScaleX="121000" custScaleY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ACB1C4-D601-47AE-A544-37617A892132}" type="pres">
      <dgm:prSet presAssocID="{403F89F4-CFA1-458B-A124-9B16787A0C19}" presName="rootConnector" presStyleLbl="node4" presStyleIdx="9" presStyleCnt="15"/>
      <dgm:spPr/>
      <dgm:t>
        <a:bodyPr/>
        <a:lstStyle/>
        <a:p>
          <a:endParaRPr lang="en-US"/>
        </a:p>
      </dgm:t>
    </dgm:pt>
    <dgm:pt modelId="{189D0141-0E82-4589-887C-33D307BBB82D}" type="pres">
      <dgm:prSet presAssocID="{403F89F4-CFA1-458B-A124-9B16787A0C19}" presName="hierChild4" presStyleCnt="0"/>
      <dgm:spPr/>
    </dgm:pt>
    <dgm:pt modelId="{3A572A70-6709-4A5C-9BA6-E79DC8E291E9}" type="pres">
      <dgm:prSet presAssocID="{403F89F4-CFA1-458B-A124-9B16787A0C19}" presName="hierChild5" presStyleCnt="0"/>
      <dgm:spPr/>
    </dgm:pt>
    <dgm:pt modelId="{166EA2C7-DCFE-4C61-9258-18A9409CF4C2}" type="pres">
      <dgm:prSet presAssocID="{AB4CE958-30CC-40F4-A9F3-2ABBC26DA745}" presName="Name48" presStyleLbl="parChTrans1D4" presStyleIdx="10" presStyleCnt="15"/>
      <dgm:spPr/>
      <dgm:t>
        <a:bodyPr/>
        <a:lstStyle/>
        <a:p>
          <a:endParaRPr lang="en-US"/>
        </a:p>
      </dgm:t>
    </dgm:pt>
    <dgm:pt modelId="{EE389F29-D8A8-472A-8176-837F920A30AD}" type="pres">
      <dgm:prSet presAssocID="{A9A5A702-85B6-4015-93A8-794CB9958BD0}" presName="hierRoot2" presStyleCnt="0">
        <dgm:presLayoutVars>
          <dgm:hierBranch val="r"/>
        </dgm:presLayoutVars>
      </dgm:prSet>
      <dgm:spPr/>
    </dgm:pt>
    <dgm:pt modelId="{BEBD2D15-8D08-4B09-88C1-3CBEF4C2E145}" type="pres">
      <dgm:prSet presAssocID="{A9A5A702-85B6-4015-93A8-794CB9958BD0}" presName="rootComposite" presStyleCnt="0"/>
      <dgm:spPr/>
    </dgm:pt>
    <dgm:pt modelId="{803A0529-26AE-4056-A874-2CB12AA9C5D7}" type="pres">
      <dgm:prSet presAssocID="{A9A5A702-85B6-4015-93A8-794CB9958BD0}" presName="rootText" presStyleLbl="node4" presStyleIdx="10" presStyleCnt="15" custAng="0" custScaleX="121000" custScaleY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D0FAC1-C3A1-4095-9A03-9A408C1AA3FB}" type="pres">
      <dgm:prSet presAssocID="{A9A5A702-85B6-4015-93A8-794CB9958BD0}" presName="rootConnector" presStyleLbl="node4" presStyleIdx="10" presStyleCnt="15"/>
      <dgm:spPr/>
      <dgm:t>
        <a:bodyPr/>
        <a:lstStyle/>
        <a:p>
          <a:endParaRPr lang="en-US"/>
        </a:p>
      </dgm:t>
    </dgm:pt>
    <dgm:pt modelId="{327D641E-B543-4CA4-8189-8D32356F575E}" type="pres">
      <dgm:prSet presAssocID="{A9A5A702-85B6-4015-93A8-794CB9958BD0}" presName="hierChild4" presStyleCnt="0"/>
      <dgm:spPr/>
    </dgm:pt>
    <dgm:pt modelId="{D7BFA263-4451-42E9-9EB6-0CF983A69A4D}" type="pres">
      <dgm:prSet presAssocID="{A9A5A702-85B6-4015-93A8-794CB9958BD0}" presName="hierChild5" presStyleCnt="0"/>
      <dgm:spPr/>
    </dgm:pt>
    <dgm:pt modelId="{3D8A797D-3DE5-4B2D-8B99-71BD47469649}" type="pres">
      <dgm:prSet presAssocID="{618DAF41-52E8-4986-9400-E6073ADE8C00}" presName="Name48" presStyleLbl="parChTrans1D4" presStyleIdx="11" presStyleCnt="15"/>
      <dgm:spPr/>
      <dgm:t>
        <a:bodyPr/>
        <a:lstStyle/>
        <a:p>
          <a:endParaRPr lang="en-US"/>
        </a:p>
      </dgm:t>
    </dgm:pt>
    <dgm:pt modelId="{07869075-7BFB-491E-BCE0-EB06171FF36F}" type="pres">
      <dgm:prSet presAssocID="{3AC18240-14F3-4B63-AAA4-7825833E3417}" presName="hierRoot2" presStyleCnt="0">
        <dgm:presLayoutVars>
          <dgm:hierBranch val="init"/>
        </dgm:presLayoutVars>
      </dgm:prSet>
      <dgm:spPr/>
    </dgm:pt>
    <dgm:pt modelId="{CFF3424F-B117-4D94-A007-808382B602E0}" type="pres">
      <dgm:prSet presAssocID="{3AC18240-14F3-4B63-AAA4-7825833E3417}" presName="rootComposite" presStyleCnt="0"/>
      <dgm:spPr/>
    </dgm:pt>
    <dgm:pt modelId="{2AD5ECE0-74AB-4A7A-AE12-4318E95DF7B8}" type="pres">
      <dgm:prSet presAssocID="{3AC18240-14F3-4B63-AAA4-7825833E3417}" presName="rootText" presStyleLbl="node4" presStyleIdx="11" presStyleCnt="15" custScaleX="121000" custScaleY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C4A27F-6A4A-4089-BFB8-9D2FF4BBA869}" type="pres">
      <dgm:prSet presAssocID="{3AC18240-14F3-4B63-AAA4-7825833E3417}" presName="rootConnector" presStyleLbl="node4" presStyleIdx="11" presStyleCnt="15"/>
      <dgm:spPr/>
      <dgm:t>
        <a:bodyPr/>
        <a:lstStyle/>
        <a:p>
          <a:endParaRPr lang="en-US"/>
        </a:p>
      </dgm:t>
    </dgm:pt>
    <dgm:pt modelId="{41F4FEA7-30E0-41F2-A0D7-EF3C246F2B8C}" type="pres">
      <dgm:prSet presAssocID="{3AC18240-14F3-4B63-AAA4-7825833E3417}" presName="hierChild4" presStyleCnt="0"/>
      <dgm:spPr/>
    </dgm:pt>
    <dgm:pt modelId="{13C77039-4CAF-4349-87DB-E87CDB1C3AAC}" type="pres">
      <dgm:prSet presAssocID="{3AC18240-14F3-4B63-AAA4-7825833E3417}" presName="hierChild5" presStyleCnt="0"/>
      <dgm:spPr/>
    </dgm:pt>
    <dgm:pt modelId="{993D8B12-EA90-47F0-8B85-96CC51D08EAF}" type="pres">
      <dgm:prSet presAssocID="{68F58729-93B0-4B39-99EF-BD06C0352959}" presName="Name48" presStyleLbl="parChTrans1D4" presStyleIdx="12" presStyleCnt="15"/>
      <dgm:spPr/>
      <dgm:t>
        <a:bodyPr/>
        <a:lstStyle/>
        <a:p>
          <a:endParaRPr lang="en-US"/>
        </a:p>
      </dgm:t>
    </dgm:pt>
    <dgm:pt modelId="{DFC9C5DC-C990-4D95-AF36-EF9FFC20466B}" type="pres">
      <dgm:prSet presAssocID="{3EB977D4-DE85-4E53-AA80-C418CDF6576A}" presName="hierRoot2" presStyleCnt="0">
        <dgm:presLayoutVars>
          <dgm:hierBranch val="init"/>
        </dgm:presLayoutVars>
      </dgm:prSet>
      <dgm:spPr/>
    </dgm:pt>
    <dgm:pt modelId="{3C9960F2-3867-4C5A-B74C-3F1FBA4966BC}" type="pres">
      <dgm:prSet presAssocID="{3EB977D4-DE85-4E53-AA80-C418CDF6576A}" presName="rootComposite" presStyleCnt="0"/>
      <dgm:spPr/>
    </dgm:pt>
    <dgm:pt modelId="{60DC3DC5-1FC3-4BCD-A212-4F2A41445680}" type="pres">
      <dgm:prSet presAssocID="{3EB977D4-DE85-4E53-AA80-C418CDF6576A}" presName="rootText" presStyleLbl="node4" presStyleIdx="12" presStyleCnt="15" custScaleX="133100" custScaleY="1331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FA4DEF-5BD5-4858-9D4F-1B04A7DDDC51}" type="pres">
      <dgm:prSet presAssocID="{3EB977D4-DE85-4E53-AA80-C418CDF6576A}" presName="rootConnector" presStyleLbl="node4" presStyleIdx="12" presStyleCnt="15"/>
      <dgm:spPr/>
      <dgm:t>
        <a:bodyPr/>
        <a:lstStyle/>
        <a:p>
          <a:endParaRPr lang="en-US"/>
        </a:p>
      </dgm:t>
    </dgm:pt>
    <dgm:pt modelId="{94372FB1-C63D-42BF-A4F0-B49104880A1A}" type="pres">
      <dgm:prSet presAssocID="{3EB977D4-DE85-4E53-AA80-C418CDF6576A}" presName="hierChild4" presStyleCnt="0"/>
      <dgm:spPr/>
    </dgm:pt>
    <dgm:pt modelId="{0D866B7E-BA00-4453-82D7-FFC44BC82E77}" type="pres">
      <dgm:prSet presAssocID="{3EB977D4-DE85-4E53-AA80-C418CDF6576A}" presName="hierChild5" presStyleCnt="0"/>
      <dgm:spPr/>
    </dgm:pt>
    <dgm:pt modelId="{B984AADD-711E-4222-A107-BB3D9F6F71D7}" type="pres">
      <dgm:prSet presAssocID="{39DB7BC1-87A7-4353-8EB3-294AF8A2FA5C}" presName="Name48" presStyleLbl="parChTrans1D4" presStyleIdx="13" presStyleCnt="15"/>
      <dgm:spPr/>
      <dgm:t>
        <a:bodyPr/>
        <a:lstStyle/>
        <a:p>
          <a:endParaRPr lang="en-US"/>
        </a:p>
      </dgm:t>
    </dgm:pt>
    <dgm:pt modelId="{2E00D947-00AE-4EF8-B221-EA0E86A592CF}" type="pres">
      <dgm:prSet presAssocID="{4210EC00-4B45-467E-854A-5E378689C295}" presName="hierRoot2" presStyleCnt="0">
        <dgm:presLayoutVars>
          <dgm:hierBranch val="init"/>
        </dgm:presLayoutVars>
      </dgm:prSet>
      <dgm:spPr/>
    </dgm:pt>
    <dgm:pt modelId="{EA4F6B12-7701-45C3-91F5-09577FA4846F}" type="pres">
      <dgm:prSet presAssocID="{4210EC00-4B45-467E-854A-5E378689C295}" presName="rootComposite" presStyleCnt="0"/>
      <dgm:spPr/>
    </dgm:pt>
    <dgm:pt modelId="{BF4FA70C-4240-44DB-86F0-BD96F19E3F5D}" type="pres">
      <dgm:prSet presAssocID="{4210EC00-4B45-467E-854A-5E378689C295}" presName="rootText" presStyleLbl="node4" presStyleIdx="13" presStyleCnt="15" custScaleX="121000" custScaleY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8BEBDE-6CE9-4518-86E1-B3D29ABA4A1B}" type="pres">
      <dgm:prSet presAssocID="{4210EC00-4B45-467E-854A-5E378689C295}" presName="rootConnector" presStyleLbl="node4" presStyleIdx="13" presStyleCnt="15"/>
      <dgm:spPr/>
      <dgm:t>
        <a:bodyPr/>
        <a:lstStyle/>
        <a:p>
          <a:endParaRPr lang="en-US"/>
        </a:p>
      </dgm:t>
    </dgm:pt>
    <dgm:pt modelId="{C41023B1-325C-4F43-B1DB-10B32E3B8859}" type="pres">
      <dgm:prSet presAssocID="{4210EC00-4B45-467E-854A-5E378689C295}" presName="hierChild4" presStyleCnt="0"/>
      <dgm:spPr/>
    </dgm:pt>
    <dgm:pt modelId="{0C4D3EEB-2CA8-4D37-9A80-D84DB2FC9269}" type="pres">
      <dgm:prSet presAssocID="{4210EC00-4B45-467E-854A-5E378689C295}" presName="hierChild5" presStyleCnt="0"/>
      <dgm:spPr/>
    </dgm:pt>
    <dgm:pt modelId="{492B0C88-C67A-4EDA-8CC5-48C5A85BD0CA}" type="pres">
      <dgm:prSet presAssocID="{709B1C33-84C0-4E56-AFD1-3A4B56ECD42D}" presName="Name48" presStyleLbl="parChTrans1D4" presStyleIdx="14" presStyleCnt="15"/>
      <dgm:spPr/>
      <dgm:t>
        <a:bodyPr/>
        <a:lstStyle/>
        <a:p>
          <a:endParaRPr lang="en-US"/>
        </a:p>
      </dgm:t>
    </dgm:pt>
    <dgm:pt modelId="{B65A0DED-7D1D-4B84-8C0E-BF8DB369D5B9}" type="pres">
      <dgm:prSet presAssocID="{17C89D99-D430-4D18-89A2-0BF64D34AD2C}" presName="hierRoot2" presStyleCnt="0">
        <dgm:presLayoutVars>
          <dgm:hierBranch val="init"/>
        </dgm:presLayoutVars>
      </dgm:prSet>
      <dgm:spPr/>
    </dgm:pt>
    <dgm:pt modelId="{04E4CBC0-2E7C-49CE-85A8-640AC1363DA4}" type="pres">
      <dgm:prSet presAssocID="{17C89D99-D430-4D18-89A2-0BF64D34AD2C}" presName="rootComposite" presStyleCnt="0"/>
      <dgm:spPr/>
    </dgm:pt>
    <dgm:pt modelId="{E0B8A65A-73F3-4509-B025-83DDA8C08BF7}" type="pres">
      <dgm:prSet presAssocID="{17C89D99-D430-4D18-89A2-0BF64D34AD2C}" presName="rootText" presStyleLbl="node4" presStyleIdx="14" presStyleCnt="15" custScaleX="121000" custScaleY="121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C5AC76-4B61-4B26-ABDC-DEDFEAFBDEB5}" type="pres">
      <dgm:prSet presAssocID="{17C89D99-D430-4D18-89A2-0BF64D34AD2C}" presName="rootConnector" presStyleLbl="node4" presStyleIdx="14" presStyleCnt="15"/>
      <dgm:spPr/>
      <dgm:t>
        <a:bodyPr/>
        <a:lstStyle/>
        <a:p>
          <a:endParaRPr lang="en-US"/>
        </a:p>
      </dgm:t>
    </dgm:pt>
    <dgm:pt modelId="{84644AF3-CC57-4745-96D7-F6E2351C9C76}" type="pres">
      <dgm:prSet presAssocID="{17C89D99-D430-4D18-89A2-0BF64D34AD2C}" presName="hierChild4" presStyleCnt="0"/>
      <dgm:spPr/>
    </dgm:pt>
    <dgm:pt modelId="{103E4A31-9A38-481A-AF89-C9E53850BB69}" type="pres">
      <dgm:prSet presAssocID="{17C89D99-D430-4D18-89A2-0BF64D34AD2C}" presName="hierChild5" presStyleCnt="0"/>
      <dgm:spPr/>
    </dgm:pt>
    <dgm:pt modelId="{4CCB20B8-6AD7-4FBE-AD4B-A96FCBB4C262}" type="pres">
      <dgm:prSet presAssocID="{6E705EE7-C227-4AEE-BC1A-4CAA02BCA6A6}" presName="hierChild5" presStyleCnt="0"/>
      <dgm:spPr/>
    </dgm:pt>
    <dgm:pt modelId="{6E0A2DA9-2C8E-4E1E-A880-AAEA9ADC7905}" type="pres">
      <dgm:prSet presAssocID="{C2DA9F0A-BF8B-4BBB-94BA-15A25651D11E}" presName="Name37" presStyleLbl="parChTrans1D3" presStyleIdx="4" presStyleCnt="6"/>
      <dgm:spPr/>
      <dgm:t>
        <a:bodyPr/>
        <a:lstStyle/>
        <a:p>
          <a:endParaRPr lang="en-US"/>
        </a:p>
      </dgm:t>
    </dgm:pt>
    <dgm:pt modelId="{06C73A06-53D7-4549-A416-52E5472C6442}" type="pres">
      <dgm:prSet presAssocID="{C0AC83C3-0434-4ECB-A115-6ECEA7599908}" presName="hierRoot2" presStyleCnt="0">
        <dgm:presLayoutVars>
          <dgm:hierBranch val="init"/>
        </dgm:presLayoutVars>
      </dgm:prSet>
      <dgm:spPr/>
    </dgm:pt>
    <dgm:pt modelId="{1BC208F4-CB11-480A-B09B-3F7A8514669A}" type="pres">
      <dgm:prSet presAssocID="{C0AC83C3-0434-4ECB-A115-6ECEA7599908}" presName="rootComposite" presStyleCnt="0"/>
      <dgm:spPr/>
    </dgm:pt>
    <dgm:pt modelId="{56580E25-F26E-43CB-9E2F-DE796F5766BC}" type="pres">
      <dgm:prSet presAssocID="{C0AC83C3-0434-4ECB-A115-6ECEA7599908}" presName="rootText" presStyleLbl="node3" presStyleIdx="4" presStyleCnt="6" custScaleX="142385" custScale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404BA5-7AFB-49CF-9947-6AB00092D7C3}" type="pres">
      <dgm:prSet presAssocID="{C0AC83C3-0434-4ECB-A115-6ECEA7599908}" presName="rootConnector" presStyleLbl="node3" presStyleIdx="4" presStyleCnt="6"/>
      <dgm:spPr/>
      <dgm:t>
        <a:bodyPr/>
        <a:lstStyle/>
        <a:p>
          <a:endParaRPr lang="en-US"/>
        </a:p>
      </dgm:t>
    </dgm:pt>
    <dgm:pt modelId="{7FF633D1-F992-4D35-81E1-0E69291E38CE}" type="pres">
      <dgm:prSet presAssocID="{C0AC83C3-0434-4ECB-A115-6ECEA7599908}" presName="hierChild4" presStyleCnt="0"/>
      <dgm:spPr/>
    </dgm:pt>
    <dgm:pt modelId="{4F7B1E78-643E-43DD-A1C5-726DB3F804CB}" type="pres">
      <dgm:prSet presAssocID="{C0AC83C3-0434-4ECB-A115-6ECEA7599908}" presName="hierChild5" presStyleCnt="0"/>
      <dgm:spPr/>
    </dgm:pt>
    <dgm:pt modelId="{1D6D1A4B-C08C-4BAC-AE55-8E201864916A}" type="pres">
      <dgm:prSet presAssocID="{C1E80971-A398-4FE8-9DCA-E00852723D3C}" presName="Name37" presStyleLbl="parChTrans1D3" presStyleIdx="5" presStyleCnt="6"/>
      <dgm:spPr/>
      <dgm:t>
        <a:bodyPr/>
        <a:lstStyle/>
        <a:p>
          <a:endParaRPr lang="en-US"/>
        </a:p>
      </dgm:t>
    </dgm:pt>
    <dgm:pt modelId="{BD983757-0A69-4AC4-888B-1BCC56AB5D10}" type="pres">
      <dgm:prSet presAssocID="{7AD84389-9364-468B-B94B-43C715ACF64F}" presName="hierRoot2" presStyleCnt="0">
        <dgm:presLayoutVars>
          <dgm:hierBranch val="init"/>
        </dgm:presLayoutVars>
      </dgm:prSet>
      <dgm:spPr/>
    </dgm:pt>
    <dgm:pt modelId="{33CD9463-528C-40EA-A510-6E6FD94A6311}" type="pres">
      <dgm:prSet presAssocID="{7AD84389-9364-468B-B94B-43C715ACF64F}" presName="rootComposite" presStyleCnt="0"/>
      <dgm:spPr/>
    </dgm:pt>
    <dgm:pt modelId="{89BDB1F4-4A3D-4B42-87C5-0A3E0C7E1521}" type="pres">
      <dgm:prSet presAssocID="{7AD84389-9364-468B-B94B-43C715ACF64F}" presName="rootText" presStyleLbl="node3" presStyleIdx="5" presStyleCnt="6" custScaleX="187864" custScaleY="115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9C1FDC-E631-45A4-81E7-39070772EA43}" type="pres">
      <dgm:prSet presAssocID="{7AD84389-9364-468B-B94B-43C715ACF64F}" presName="rootConnector" presStyleLbl="node3" presStyleIdx="5" presStyleCnt="6"/>
      <dgm:spPr/>
      <dgm:t>
        <a:bodyPr/>
        <a:lstStyle/>
        <a:p>
          <a:endParaRPr lang="en-US"/>
        </a:p>
      </dgm:t>
    </dgm:pt>
    <dgm:pt modelId="{BB8FCBCA-224F-492F-AAD6-4D31B76C7E5E}" type="pres">
      <dgm:prSet presAssocID="{7AD84389-9364-468B-B94B-43C715ACF64F}" presName="hierChild4" presStyleCnt="0"/>
      <dgm:spPr/>
    </dgm:pt>
    <dgm:pt modelId="{3BA04242-18E2-4E37-AFC6-6A252D0524A8}" type="pres">
      <dgm:prSet presAssocID="{7AD84389-9364-468B-B94B-43C715ACF64F}" presName="hierChild5" presStyleCnt="0"/>
      <dgm:spPr/>
    </dgm:pt>
    <dgm:pt modelId="{EDDC2846-8FC1-4389-AA0B-35B3BCBB0541}" type="pres">
      <dgm:prSet presAssocID="{1D010CD3-0A9B-4DF6-816A-B8D783DB8660}" presName="hierChild7" presStyleCnt="0"/>
      <dgm:spPr/>
    </dgm:pt>
    <dgm:pt modelId="{252502EE-54CA-40A1-B3B5-0BEADC82074A}" type="pres">
      <dgm:prSet presAssocID="{ACF113D6-4B9C-452D-9309-81E9680C5D8D}" presName="hierRoot1" presStyleCnt="0">
        <dgm:presLayoutVars>
          <dgm:hierBranch val="init"/>
        </dgm:presLayoutVars>
      </dgm:prSet>
      <dgm:spPr/>
    </dgm:pt>
    <dgm:pt modelId="{A5FC4FA9-8CBC-4FDB-B8CC-37B087C737A8}" type="pres">
      <dgm:prSet presAssocID="{ACF113D6-4B9C-452D-9309-81E9680C5D8D}" presName="rootComposite1" presStyleCnt="0"/>
      <dgm:spPr/>
    </dgm:pt>
    <dgm:pt modelId="{454A3FAD-1B18-44B0-A7DB-767FDFC350A8}" type="pres">
      <dgm:prSet presAssocID="{ACF113D6-4B9C-452D-9309-81E9680C5D8D}" presName="rootText1" presStyleLbl="node0" presStyleIdx="1" presStyleCnt="2" custScaleX="183709" custScaleY="100000" custLinFactX="268741" custLinFactY="43715" custLinFactNeighborX="3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54A4AB-ED7E-4B7C-BDC0-6C8DF9051847}" type="pres">
      <dgm:prSet presAssocID="{ACF113D6-4B9C-452D-9309-81E9680C5D8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94029A2-3870-452F-B8F6-650BC2D676D8}" type="pres">
      <dgm:prSet presAssocID="{ACF113D6-4B9C-452D-9309-81E9680C5D8D}" presName="hierChild2" presStyleCnt="0"/>
      <dgm:spPr/>
    </dgm:pt>
    <dgm:pt modelId="{9AE8B50E-12F6-4C33-B770-DA17E22B3768}" type="pres">
      <dgm:prSet presAssocID="{ACF113D6-4B9C-452D-9309-81E9680C5D8D}" presName="hierChild3" presStyleCnt="0"/>
      <dgm:spPr/>
    </dgm:pt>
  </dgm:ptLst>
  <dgm:cxnLst>
    <dgm:cxn modelId="{4D1C627F-50C9-482A-BCE7-7AD5449E1DC7}" srcId="{2618F256-F884-492B-8D86-7574A0ACF289}" destId="{5E34D794-52EE-48C3-AA2D-3F4FC74AF97F}" srcOrd="0" destOrd="0" parTransId="{119E4983-DD18-41E1-9E74-BD0335CD77FE}" sibTransId="{CBDD9CE9-DF0D-4C7F-AD2C-D4E5324010D0}"/>
    <dgm:cxn modelId="{91DE0832-9D63-4D84-AA43-9DD4BBBA6D32}" type="presOf" srcId="{3BB2EF1C-696A-48EF-9BB7-A0366DD07380}" destId="{DE843EF7-8528-40BB-99D7-674E266E17F7}" srcOrd="1" destOrd="0" presId="urn:microsoft.com/office/officeart/2005/8/layout/orgChart1"/>
    <dgm:cxn modelId="{E9C67651-A93D-4A4E-9D58-B9563D3D516C}" type="presOf" srcId="{4EBAF8CB-CE76-40D5-B2FD-08843C764389}" destId="{1B363229-8767-49E9-973D-77C9F8B5E84A}" srcOrd="0" destOrd="0" presId="urn:microsoft.com/office/officeart/2005/8/layout/orgChart1"/>
    <dgm:cxn modelId="{AD19064D-3D68-4A45-B8C7-F68F24164310}" type="presOf" srcId="{7AD84389-9364-468B-B94B-43C715ACF64F}" destId="{89BDB1F4-4A3D-4B42-87C5-0A3E0C7E1521}" srcOrd="0" destOrd="0" presId="urn:microsoft.com/office/officeart/2005/8/layout/orgChart1"/>
    <dgm:cxn modelId="{1EAB2ECF-E83E-44E0-9BE7-85FDEC43EE1F}" type="presOf" srcId="{A0E9611B-7A04-4F2B-A382-1D197FD3D85F}" destId="{B049BB0D-5D05-47D0-B29C-625EA597C26B}" srcOrd="0" destOrd="0" presId="urn:microsoft.com/office/officeart/2005/8/layout/orgChart1"/>
    <dgm:cxn modelId="{23C5A761-8219-418F-906E-232C75EE89B8}" type="presOf" srcId="{5DC231B5-033E-459B-8059-2A7C9CD6E314}" destId="{9C5A4CBA-718E-4222-9E2D-D3D34A356A22}" srcOrd="0" destOrd="0" presId="urn:microsoft.com/office/officeart/2005/8/layout/orgChart1"/>
    <dgm:cxn modelId="{0E4B9695-2DBD-4865-8CC1-7A9CFE6B59E0}" type="presOf" srcId="{3BB2EF1C-696A-48EF-9BB7-A0366DD07380}" destId="{F5B552A7-5FBD-4538-AC1D-347D2BF39EE1}" srcOrd="0" destOrd="0" presId="urn:microsoft.com/office/officeart/2005/8/layout/orgChart1"/>
    <dgm:cxn modelId="{89B16A3E-D439-47B8-8C22-FC5379B2084E}" srcId="{6E705EE7-C227-4AEE-BC1A-4CAA02BCA6A6}" destId="{703C5EC8-6BA7-49DB-A550-51AE74D56704}" srcOrd="5" destOrd="0" parTransId="{0EE0B2AD-B00F-451B-B395-B015D9D70234}" sibTransId="{B44AEBDA-C486-4E2A-AF33-EC7AE3DE266D}"/>
    <dgm:cxn modelId="{00B5AD8D-9872-41F6-9901-6646B55FA21A}" type="presOf" srcId="{17C89D99-D430-4D18-89A2-0BF64D34AD2C}" destId="{E0B8A65A-73F3-4509-B025-83DDA8C08BF7}" srcOrd="0" destOrd="0" presId="urn:microsoft.com/office/officeart/2005/8/layout/orgChart1"/>
    <dgm:cxn modelId="{E8B37C1A-1E37-476D-8FEB-1F9C284C9E2B}" type="presOf" srcId="{E4C40A29-AA18-4BC4-B930-B05686F3D403}" destId="{94584E97-06B7-4B57-AD35-8B71EDABE3F3}" srcOrd="0" destOrd="0" presId="urn:microsoft.com/office/officeart/2005/8/layout/orgChart1"/>
    <dgm:cxn modelId="{0257AD60-F451-4249-9019-69E4D7DDE2EA}" type="presOf" srcId="{48EAFC49-8931-418A-90FB-8A0752CE6A22}" destId="{E2DCC01E-D519-46D1-98D9-938E4BFEBED7}" srcOrd="1" destOrd="0" presId="urn:microsoft.com/office/officeart/2005/8/layout/orgChart1"/>
    <dgm:cxn modelId="{DB310D58-F4C7-4135-953C-91FD0795A920}" type="presOf" srcId="{2905057F-962A-4E1B-B66B-C81B5B871A54}" destId="{9774AA48-3886-42A6-9B9B-7B4B2645EB0F}" srcOrd="1" destOrd="0" presId="urn:microsoft.com/office/officeart/2005/8/layout/orgChart1"/>
    <dgm:cxn modelId="{843B3765-EECE-4650-B935-A23E819655E7}" type="presOf" srcId="{AB4CE958-30CC-40F4-A9F3-2ABBC26DA745}" destId="{166EA2C7-DCFE-4C61-9258-18A9409CF4C2}" srcOrd="0" destOrd="0" presId="urn:microsoft.com/office/officeart/2005/8/layout/orgChart1"/>
    <dgm:cxn modelId="{179800B5-1124-48CC-8948-491580402FEF}" type="presOf" srcId="{B7AD3623-6A83-4897-B09E-F42846386E37}" destId="{E7026278-D44D-4865-9886-085B58DEF50F}" srcOrd="1" destOrd="0" presId="urn:microsoft.com/office/officeart/2005/8/layout/orgChart1"/>
    <dgm:cxn modelId="{F5448D97-2FF8-4C13-85A8-1BCAA3F2637B}" type="presOf" srcId="{17C89D99-D430-4D18-89A2-0BF64D34AD2C}" destId="{5BC5AC76-4B61-4B26-ABDC-DEDFEAFBDEB5}" srcOrd="1" destOrd="0" presId="urn:microsoft.com/office/officeart/2005/8/layout/orgChart1"/>
    <dgm:cxn modelId="{EEF17275-4604-43B7-9973-F4693C1CF808}" type="presOf" srcId="{C0AC83C3-0434-4ECB-A115-6ECEA7599908}" destId="{56580E25-F26E-43CB-9E2F-DE796F5766BC}" srcOrd="0" destOrd="0" presId="urn:microsoft.com/office/officeart/2005/8/layout/orgChart1"/>
    <dgm:cxn modelId="{9B560220-89DD-4DEC-A637-BD6B69E97441}" type="presOf" srcId="{403F89F4-CFA1-458B-A124-9B16787A0C19}" destId="{45ACB1C4-D601-47AE-A544-37617A892132}" srcOrd="1" destOrd="0" presId="urn:microsoft.com/office/officeart/2005/8/layout/orgChart1"/>
    <dgm:cxn modelId="{0DE4EBB4-4AB9-404A-869D-82AEAB68860B}" type="presOf" srcId="{C0AC83C3-0434-4ECB-A115-6ECEA7599908}" destId="{78404BA5-7AFB-49CF-9947-6AB00092D7C3}" srcOrd="1" destOrd="0" presId="urn:microsoft.com/office/officeart/2005/8/layout/orgChart1"/>
    <dgm:cxn modelId="{75F8376A-6A50-48C9-AF0E-E3E3A50E2DF3}" srcId="{1D010CD3-0A9B-4DF6-816A-B8D783DB8660}" destId="{C0AC83C3-0434-4ECB-A115-6ECEA7599908}" srcOrd="3" destOrd="0" parTransId="{C2DA9F0A-BF8B-4BBB-94BA-15A25651D11E}" sibTransId="{7555C091-7655-4395-BBC8-13C1F3BE02E8}"/>
    <dgm:cxn modelId="{FD11A478-B20B-461B-8324-8631406F5567}" srcId="{1D010CD3-0A9B-4DF6-816A-B8D783DB8660}" destId="{7AD84389-9364-468B-B94B-43C715ACF64F}" srcOrd="4" destOrd="0" parTransId="{C1E80971-A398-4FE8-9DCA-E00852723D3C}" sibTransId="{BA0F6EB3-F398-4097-A6B6-F273F42064E9}"/>
    <dgm:cxn modelId="{C512A0CB-295E-4443-963C-A231435F70B2}" srcId="{6E705EE7-C227-4AEE-BC1A-4CAA02BCA6A6}" destId="{3EB977D4-DE85-4E53-AA80-C418CDF6576A}" srcOrd="11" destOrd="0" parTransId="{68F58729-93B0-4B39-99EF-BD06C0352959}" sibTransId="{786211D3-E522-43D5-AFB3-C2E057180A7A}"/>
    <dgm:cxn modelId="{3B00119C-69B0-4120-8987-4F9BBCC7914A}" type="presOf" srcId="{ACF113D6-4B9C-452D-9309-81E9680C5D8D}" destId="{7854A4AB-ED7E-4B7C-BDC0-6C8DF9051847}" srcOrd="1" destOrd="0" presId="urn:microsoft.com/office/officeart/2005/8/layout/orgChart1"/>
    <dgm:cxn modelId="{6AD01CDC-7D83-429B-B9F3-D2EC4ED3D3C1}" srcId="{6E705EE7-C227-4AEE-BC1A-4CAA02BCA6A6}" destId="{8BACCAE8-14E8-41D4-95AF-EDEE7CD51945}" srcOrd="3" destOrd="0" parTransId="{47E8952F-12C1-4C52-877C-BD4F20F8E9A0}" sibTransId="{697E2A53-9986-4FB7-BA73-5D3BDE212A6A}"/>
    <dgm:cxn modelId="{8B83F005-C235-467F-9524-D39DAC6FF6BB}" type="presOf" srcId="{A9A5A702-85B6-4015-93A8-794CB9958BD0}" destId="{803A0529-26AE-4056-A874-2CB12AA9C5D7}" srcOrd="0" destOrd="0" presId="urn:microsoft.com/office/officeart/2005/8/layout/orgChart1"/>
    <dgm:cxn modelId="{C560A383-8FF4-41CC-A175-493D5F40A2C7}" type="presOf" srcId="{CA5371FB-4D80-4BAC-8926-03CF0C4945F1}" destId="{6CA1E24B-C045-447E-A4DB-F2412226A5C7}" srcOrd="0" destOrd="0" presId="urn:microsoft.com/office/officeart/2005/8/layout/orgChart1"/>
    <dgm:cxn modelId="{8D9A05DA-0D35-4B01-970A-721FA90BEF9E}" type="presOf" srcId="{DA64003A-C5AB-40C7-85AE-4607F4CADB30}" destId="{CC727485-0B58-4D2D-A7B4-7CB71C921F93}" srcOrd="0" destOrd="0" presId="urn:microsoft.com/office/officeart/2005/8/layout/orgChart1"/>
    <dgm:cxn modelId="{7F762083-81B7-44B1-BAAB-639042530E89}" type="presOf" srcId="{7893D6D9-4E98-47A6-81C6-54FC4757B721}" destId="{4B83B82E-24D1-4B3E-989F-C7C46AD954D2}" srcOrd="0" destOrd="0" presId="urn:microsoft.com/office/officeart/2005/8/layout/orgChart1"/>
    <dgm:cxn modelId="{08642CD0-5365-4BAE-9ED3-2A352F436A4E}" type="presOf" srcId="{4210EC00-4B45-467E-854A-5E378689C295}" destId="{BF4FA70C-4240-44DB-86F0-BD96F19E3F5D}" srcOrd="0" destOrd="0" presId="urn:microsoft.com/office/officeart/2005/8/layout/orgChart1"/>
    <dgm:cxn modelId="{426B96B0-B359-43D2-898B-EAE0A60A5C5F}" type="presOf" srcId="{5A2EA098-D976-4688-A598-BFC8BFAC9648}" destId="{490A8C8E-D2F8-49F1-AACF-DD5A9F48CE2C}" srcOrd="1" destOrd="0" presId="urn:microsoft.com/office/officeart/2005/8/layout/orgChart1"/>
    <dgm:cxn modelId="{93A7F7CE-6172-4B1A-B632-DE1DE4B4A9D1}" type="presOf" srcId="{49A01145-7597-48CC-80A7-2219E193FC91}" destId="{D0924DD8-9354-4F1D-A0E3-24089F10625E}" srcOrd="1" destOrd="0" presId="urn:microsoft.com/office/officeart/2005/8/layout/orgChart1"/>
    <dgm:cxn modelId="{9F168FEF-F72B-4729-BC3F-7AA1608B199A}" srcId="{6E705EE7-C227-4AEE-BC1A-4CAA02BCA6A6}" destId="{A0E9611B-7A04-4F2B-A382-1D197FD3D85F}" srcOrd="6" destOrd="0" parTransId="{79E8DA77-F4C0-4D4B-B26D-25C343A2A506}" sibTransId="{9100BDB6-1516-4D01-936B-2DC80D70A8D4}"/>
    <dgm:cxn modelId="{4AEDBB1C-AAB4-4999-9080-D76CDC86C100}" type="presOf" srcId="{5A2EA098-D976-4688-A598-BFC8BFAC9648}" destId="{A0B6DB1A-EA23-49E5-8D9B-27EB5D57CA9E}" srcOrd="0" destOrd="0" presId="urn:microsoft.com/office/officeart/2005/8/layout/orgChart1"/>
    <dgm:cxn modelId="{A40A623E-29A9-4E93-9879-84F32BCD7170}" type="presOf" srcId="{10CDF2F3-29A8-49C3-86B5-F0CB480BCDEC}" destId="{129A362F-65B7-408D-BF1C-631AC6342F72}" srcOrd="0" destOrd="0" presId="urn:microsoft.com/office/officeart/2005/8/layout/orgChart1"/>
    <dgm:cxn modelId="{6EE3DE98-473B-4B8F-907C-F716B0779AC9}" type="presOf" srcId="{703C5EC8-6BA7-49DB-A550-51AE74D56704}" destId="{F37C8BB8-C3A0-46C8-8066-65DF57574A92}" srcOrd="0" destOrd="0" presId="urn:microsoft.com/office/officeart/2005/8/layout/orgChart1"/>
    <dgm:cxn modelId="{0A3D5E68-F899-40AC-8211-75E3ADB6B184}" srcId="{6E705EE7-C227-4AEE-BC1A-4CAA02BCA6A6}" destId="{D3F6B12F-95CB-47CA-8F51-26E83F5B43FA}" srcOrd="1" destOrd="0" parTransId="{7F113811-3456-45F6-9163-4551A1805F21}" sibTransId="{41E0FB99-F3E4-46BF-AE29-D35FBA13726D}"/>
    <dgm:cxn modelId="{D5776F37-CEDA-4A90-87E0-C54CB1DF7942}" type="presOf" srcId="{5E34D794-52EE-48C3-AA2D-3F4FC74AF97F}" destId="{362E6298-80BD-4A15-9B14-B28945114949}" srcOrd="0" destOrd="0" presId="urn:microsoft.com/office/officeart/2005/8/layout/orgChart1"/>
    <dgm:cxn modelId="{C723C56C-C108-4F27-9D00-14B88546574A}" srcId="{6E705EE7-C227-4AEE-BC1A-4CAA02BCA6A6}" destId="{3AC18240-14F3-4B63-AAA4-7825833E3417}" srcOrd="10" destOrd="0" parTransId="{618DAF41-52E8-4986-9400-E6073ADE8C00}" sibTransId="{180E3515-812D-40D9-A7BF-02FA51181558}"/>
    <dgm:cxn modelId="{C4DE7490-336A-441A-BC0F-87F1BFB5888D}" type="presOf" srcId="{6E705EE7-C227-4AEE-BC1A-4CAA02BCA6A6}" destId="{8750463F-44D7-40FC-848A-C281FB4D06FD}" srcOrd="0" destOrd="0" presId="urn:microsoft.com/office/officeart/2005/8/layout/orgChart1"/>
    <dgm:cxn modelId="{AE2F6968-3EFE-4010-9AF2-13C039D6E81F}" type="presOf" srcId="{1D010CD3-0A9B-4DF6-816A-B8D783DB8660}" destId="{730114C7-E233-4B72-BCF2-E4780A3F4FE1}" srcOrd="1" destOrd="0" presId="urn:microsoft.com/office/officeart/2005/8/layout/orgChart1"/>
    <dgm:cxn modelId="{1829FA32-FE27-4ACB-95AD-F3A2A5B67C8F}" srcId="{49A01145-7597-48CC-80A7-2219E193FC91}" destId="{48EAFC49-8931-418A-90FB-8A0752CE6A22}" srcOrd="0" destOrd="0" parTransId="{8E3079C1-6691-476A-8BA9-0DE1FC664422}" sibTransId="{70759373-9560-4F4D-8FDC-067BD9A3AC12}"/>
    <dgm:cxn modelId="{5B269BA1-E35F-45E3-9131-DB22093F9BF9}" type="presOf" srcId="{D3F6B12F-95CB-47CA-8F51-26E83F5B43FA}" destId="{F16438C0-7A67-4228-BAB6-5D5A2FEE835B}" srcOrd="0" destOrd="0" presId="urn:microsoft.com/office/officeart/2005/8/layout/orgChart1"/>
    <dgm:cxn modelId="{9B6DD7E5-353F-4848-AC9A-FFBA06332513}" type="presOf" srcId="{0A816429-E0E5-47FD-B668-8BD066954A02}" destId="{CDCB1BD6-4B93-4C99-B02A-CC79476A4418}" srcOrd="0" destOrd="0" presId="urn:microsoft.com/office/officeart/2005/8/layout/orgChart1"/>
    <dgm:cxn modelId="{C03A4944-B43A-4528-B0B6-513CECFC3E04}" type="presOf" srcId="{82462E6F-8CC9-424A-8CEF-264C692FAC54}" destId="{0B4A4D68-B9DF-4926-A64A-6A39D293E948}" srcOrd="1" destOrd="0" presId="urn:microsoft.com/office/officeart/2005/8/layout/orgChart1"/>
    <dgm:cxn modelId="{531DAB65-2505-42A9-9988-5EE487539A4D}" srcId="{5E34D794-52EE-48C3-AA2D-3F4FC74AF97F}" destId="{2905057F-962A-4E1B-B66B-C81B5B871A54}" srcOrd="0" destOrd="0" parTransId="{4EBAF8CB-CE76-40D5-B2FD-08843C764389}" sibTransId="{C8B83C5C-3D28-4E33-8FA1-039DF7BDD12C}"/>
    <dgm:cxn modelId="{BC6177F5-3CAE-4628-A933-9D56D3D9F047}" type="presOf" srcId="{48EAFC49-8931-418A-90FB-8A0752CE6A22}" destId="{09370F3E-2EDE-4ABE-AD90-62FA80F35619}" srcOrd="0" destOrd="0" presId="urn:microsoft.com/office/officeart/2005/8/layout/orgChart1"/>
    <dgm:cxn modelId="{EBEAADDC-178F-46C9-95EA-E737CBF2F4F4}" type="presOf" srcId="{A0E9611B-7A04-4F2B-A382-1D197FD3D85F}" destId="{6663A9C8-3B5D-4A00-9645-52C3C3812321}" srcOrd="1" destOrd="0" presId="urn:microsoft.com/office/officeart/2005/8/layout/orgChart1"/>
    <dgm:cxn modelId="{7F3EB749-38E2-4AD5-AA26-9F8EDC3E333C}" type="presOf" srcId="{E4C40A29-AA18-4BC4-B930-B05686F3D403}" destId="{AA51E929-E195-4B1B-B2B3-0B05192C26B5}" srcOrd="1" destOrd="0" presId="urn:microsoft.com/office/officeart/2005/8/layout/orgChart1"/>
    <dgm:cxn modelId="{962B41C2-9629-4685-97C4-160ABEA5E5E6}" type="presOf" srcId="{68F58729-93B0-4B39-99EF-BD06C0352959}" destId="{993D8B12-EA90-47F0-8B85-96CC51D08EAF}" srcOrd="0" destOrd="0" presId="urn:microsoft.com/office/officeart/2005/8/layout/orgChart1"/>
    <dgm:cxn modelId="{3DC42E79-2133-4DCB-9889-909A616A26A4}" type="presOf" srcId="{42EA8CDD-DF87-4B35-AFCF-9376D04F190D}" destId="{3BE7081D-C68E-481E-AAE3-C20BB44913BA}" srcOrd="0" destOrd="0" presId="urn:microsoft.com/office/officeart/2005/8/layout/orgChart1"/>
    <dgm:cxn modelId="{E152C6C8-5CD6-4EDD-B953-B1F2568F611C}" srcId="{2905057F-962A-4E1B-B66B-C81B5B871A54}" destId="{3BB2EF1C-696A-48EF-9BB7-A0366DD07380}" srcOrd="0" destOrd="0" parTransId="{7893D6D9-4E98-47A6-81C6-54FC4757B721}" sibTransId="{500CB6C6-93E0-4FCA-9A83-F4C80C7C4853}"/>
    <dgm:cxn modelId="{6C437505-35FB-4FA3-BC71-FCF7BE6B7F0A}" type="presOf" srcId="{49A01145-7597-48CC-80A7-2219E193FC91}" destId="{3F48E625-31BE-4CC4-80D0-7CF2670A0E47}" srcOrd="0" destOrd="0" presId="urn:microsoft.com/office/officeart/2005/8/layout/orgChart1"/>
    <dgm:cxn modelId="{39B84B87-9AFF-4A79-892E-1985132A65C3}" type="presOf" srcId="{ACF113D6-4B9C-452D-9309-81E9680C5D8D}" destId="{454A3FAD-1B18-44B0-A7DB-767FDFC350A8}" srcOrd="0" destOrd="0" presId="urn:microsoft.com/office/officeart/2005/8/layout/orgChart1"/>
    <dgm:cxn modelId="{88E35B72-0AA9-4B86-B96E-B637278029E2}" type="presOf" srcId="{0EE0B2AD-B00F-451B-B395-B015D9D70234}" destId="{431BD62A-8C4C-4A2A-A740-EC73C3B1458B}" srcOrd="0" destOrd="0" presId="urn:microsoft.com/office/officeart/2005/8/layout/orgChart1"/>
    <dgm:cxn modelId="{AE5E8663-1950-4B1F-8D97-93B90F0F892D}" type="presOf" srcId="{3EEE977A-A6F4-4DD0-A0C7-578C4F116A45}" destId="{C67827F7-C26D-4354-B924-412CBACBDEC0}" srcOrd="0" destOrd="0" presId="urn:microsoft.com/office/officeart/2005/8/layout/orgChart1"/>
    <dgm:cxn modelId="{B4BC63E5-8663-4156-B546-1EE820C0313B}" type="presOf" srcId="{C1E80971-A398-4FE8-9DCA-E00852723D3C}" destId="{1D6D1A4B-C08C-4BAC-AE55-8E201864916A}" srcOrd="0" destOrd="0" presId="urn:microsoft.com/office/officeart/2005/8/layout/orgChart1"/>
    <dgm:cxn modelId="{DC54BECE-A15C-4802-8632-5DD4D53A0A25}" type="presOf" srcId="{4210EC00-4B45-467E-854A-5E378689C295}" destId="{4B8BEBDE-6CE9-4518-86E1-B3D29ABA4A1B}" srcOrd="1" destOrd="0" presId="urn:microsoft.com/office/officeart/2005/8/layout/orgChart1"/>
    <dgm:cxn modelId="{E1D27EE4-0E3F-4917-95B2-F57AB7808418}" type="presOf" srcId="{703C5EC8-6BA7-49DB-A550-51AE74D56704}" destId="{09389CA0-5FE4-4FF1-93A5-78C9CD8B9B56}" srcOrd="1" destOrd="0" presId="urn:microsoft.com/office/officeart/2005/8/layout/orgChart1"/>
    <dgm:cxn modelId="{B303AFD7-14F1-42C8-A5D0-C11834B33B14}" type="presOf" srcId="{2618F256-F884-492B-8D86-7574A0ACF289}" destId="{3709C818-9856-44AC-9198-69B312C7845E}" srcOrd="0" destOrd="0" presId="urn:microsoft.com/office/officeart/2005/8/layout/orgChart1"/>
    <dgm:cxn modelId="{F6346754-385E-4AE4-BE8E-177FA41F8963}" srcId="{6E705EE7-C227-4AEE-BC1A-4CAA02BCA6A6}" destId="{17C89D99-D430-4D18-89A2-0BF64D34AD2C}" srcOrd="13" destOrd="0" parTransId="{709B1C33-84C0-4E56-AFD1-3A4B56ECD42D}" sibTransId="{E7889117-313B-4D33-B297-4EC1EDA5F8BA}"/>
    <dgm:cxn modelId="{95C8371A-1616-4599-AB1D-B75ED9570D6C}" type="presOf" srcId="{403F89F4-CFA1-458B-A124-9B16787A0C19}" destId="{E0A99D29-B07E-4339-878A-ED5DD3340C51}" srcOrd="0" destOrd="0" presId="urn:microsoft.com/office/officeart/2005/8/layout/orgChart1"/>
    <dgm:cxn modelId="{E0545E74-C1B2-402A-AFF5-C492C2BA9902}" type="presOf" srcId="{3AC18240-14F3-4B63-AAA4-7825833E3417}" destId="{7DC4A27F-6A4A-4089-BFB8-9D2FF4BBA869}" srcOrd="1" destOrd="0" presId="urn:microsoft.com/office/officeart/2005/8/layout/orgChart1"/>
    <dgm:cxn modelId="{D20087EC-12B4-466A-954B-2B4E660798A0}" type="presOf" srcId="{10CDF2F3-29A8-49C3-86B5-F0CB480BCDEC}" destId="{CFE09292-41EF-4473-92FF-BBE50554C620}" srcOrd="1" destOrd="0" presId="urn:microsoft.com/office/officeart/2005/8/layout/orgChart1"/>
    <dgm:cxn modelId="{A0AD215B-3C68-484A-97B5-02544EE851CC}" type="presOf" srcId="{8E3079C1-6691-476A-8BA9-0DE1FC664422}" destId="{8ACE9FEB-C787-4DB4-9A9D-77DFCF235236}" srcOrd="0" destOrd="0" presId="urn:microsoft.com/office/officeart/2005/8/layout/orgChart1"/>
    <dgm:cxn modelId="{52D3DF67-F982-450B-950A-6649E28DBE12}" type="presOf" srcId="{709B1C33-84C0-4E56-AFD1-3A4B56ECD42D}" destId="{492B0C88-C67A-4EDA-8CC5-48C5A85BD0CA}" srcOrd="0" destOrd="0" presId="urn:microsoft.com/office/officeart/2005/8/layout/orgChart1"/>
    <dgm:cxn modelId="{B4DF9868-FAB0-4FFB-8EB9-4D08BB552B47}" type="presOf" srcId="{3AC18240-14F3-4B63-AAA4-7825833E3417}" destId="{2AD5ECE0-74AB-4A7A-AE12-4318E95DF7B8}" srcOrd="0" destOrd="0" presId="urn:microsoft.com/office/officeart/2005/8/layout/orgChart1"/>
    <dgm:cxn modelId="{B9067C75-0C5E-4A2B-BF2B-FA702ACAB319}" type="presOf" srcId="{70D48159-2680-43EA-8009-27B89106278A}" destId="{27C1E520-F2BD-4863-ABF0-03640A6413C0}" srcOrd="0" destOrd="0" presId="urn:microsoft.com/office/officeart/2005/8/layout/orgChart1"/>
    <dgm:cxn modelId="{4E5BD6AE-265D-4202-96CD-F1867C7A1883}" srcId="{6E705EE7-C227-4AEE-BC1A-4CAA02BCA6A6}" destId="{A9A5A702-85B6-4015-93A8-794CB9958BD0}" srcOrd="9" destOrd="0" parTransId="{AB4CE958-30CC-40F4-A9F3-2ABBC26DA745}" sibTransId="{37FD3C9A-9F80-4BD0-9DF3-9B4A25880F59}"/>
    <dgm:cxn modelId="{779B90FF-58A6-4F38-89CC-81364FED71C7}" srcId="{6E705EE7-C227-4AEE-BC1A-4CAA02BCA6A6}" destId="{403F89F4-CFA1-458B-A124-9B16787A0C19}" srcOrd="8" destOrd="0" parTransId="{DA64003A-C5AB-40C7-85AE-4607F4CADB30}" sibTransId="{1B9973D1-59E1-4D61-8558-078B8BEB356E}"/>
    <dgm:cxn modelId="{278D01BD-DA21-407D-8BD8-1E243C4ECCDD}" srcId="{6E705EE7-C227-4AEE-BC1A-4CAA02BCA6A6}" destId="{B7AD3623-6A83-4897-B09E-F42846386E37}" srcOrd="0" destOrd="0" parTransId="{5DC231B5-033E-459B-8059-2A7C9CD6E314}" sibTransId="{AF825D0F-C731-499E-AC4C-1C2DFFADE1B4}"/>
    <dgm:cxn modelId="{FC361934-6E0F-4A58-8018-4FD85ACD2954}" srcId="{6E705EE7-C227-4AEE-BC1A-4CAA02BCA6A6}" destId="{10CDF2F3-29A8-49C3-86B5-F0CB480BCDEC}" srcOrd="2" destOrd="0" parTransId="{42EA8CDD-DF87-4B35-AFCF-9376D04F190D}" sibTransId="{0D44D1F0-DBFE-4228-84F7-278F89C36C82}"/>
    <dgm:cxn modelId="{67EA7742-CA8D-4239-8606-6A4641CED0B9}" type="presOf" srcId="{C2DA9F0A-BF8B-4BBB-94BA-15A25651D11E}" destId="{6E0A2DA9-2C8E-4E1E-A880-AAEA9ADC7905}" srcOrd="0" destOrd="0" presId="urn:microsoft.com/office/officeart/2005/8/layout/orgChart1"/>
    <dgm:cxn modelId="{77295723-2D75-4E22-90E7-A456B6B1A3CD}" srcId="{1D010CD3-0A9B-4DF6-816A-B8D783DB8660}" destId="{E4C40A29-AA18-4BC4-B930-B05686F3D403}" srcOrd="1" destOrd="0" parTransId="{70D48159-2680-43EA-8009-27B89106278A}" sibTransId="{4416350E-5EE6-424B-BE43-6F1654249F1D}"/>
    <dgm:cxn modelId="{89E09164-D09C-4105-A118-66C6CD390B89}" type="presOf" srcId="{5E34D794-52EE-48C3-AA2D-3F4FC74AF97F}" destId="{F71DD798-31A7-40A8-BC5D-3982F1105ECF}" srcOrd="1" destOrd="0" presId="urn:microsoft.com/office/officeart/2005/8/layout/orgChart1"/>
    <dgm:cxn modelId="{0C14A795-A5FD-4828-A088-9094BA1F0DA2}" type="presOf" srcId="{8BACCAE8-14E8-41D4-95AF-EDEE7CD51945}" destId="{FE4DDE4E-3576-4C56-BD83-2C3974262C75}" srcOrd="1" destOrd="0" presId="urn:microsoft.com/office/officeart/2005/8/layout/orgChart1"/>
    <dgm:cxn modelId="{3F7407C9-52AE-4637-BA07-3C1FFAEE7351}" srcId="{1D010CD3-0A9B-4DF6-816A-B8D783DB8660}" destId="{6E705EE7-C227-4AEE-BC1A-4CAA02BCA6A6}" srcOrd="2" destOrd="0" parTransId="{3EEE977A-A6F4-4DD0-A0C7-578C4F116A45}" sibTransId="{0D47BD5C-07BD-412F-A9AF-FB0CD1A090B6}"/>
    <dgm:cxn modelId="{C9764384-B159-4354-839F-DE740A983397}" type="presOf" srcId="{79E8DA77-F4C0-4D4B-B26D-25C343A2A506}" destId="{EC04C08B-6B81-4ADD-8CDD-89A2714ECEB8}" srcOrd="0" destOrd="0" presId="urn:microsoft.com/office/officeart/2005/8/layout/orgChart1"/>
    <dgm:cxn modelId="{2DF1A4C9-16C4-4988-897D-68ECFD3E5E74}" srcId="{6E705EE7-C227-4AEE-BC1A-4CAA02BCA6A6}" destId="{82462E6F-8CC9-424A-8CEF-264C692FAC54}" srcOrd="7" destOrd="0" parTransId="{CA5371FB-4D80-4BAC-8926-03CF0C4945F1}" sibTransId="{308F7149-B7D5-4BB7-B53B-24AD09C5622C}"/>
    <dgm:cxn modelId="{F83DA707-B22E-48B5-B5CE-D6CC9D3DF200}" srcId="{6E705EE7-C227-4AEE-BC1A-4CAA02BCA6A6}" destId="{5A2EA098-D976-4688-A598-BFC8BFAC9648}" srcOrd="4" destOrd="0" parTransId="{0A816429-E0E5-47FD-B668-8BD066954A02}" sibTransId="{64C0A8BB-6599-4F52-A883-4870DC8FB23A}"/>
    <dgm:cxn modelId="{42D8CE64-3105-4E2D-AE70-5CD576C51CD1}" srcId="{2618F256-F884-492B-8D86-7574A0ACF289}" destId="{ACF113D6-4B9C-452D-9309-81E9680C5D8D}" srcOrd="1" destOrd="0" parTransId="{121BB3F8-A3BA-4DF6-86CD-2587FA43D446}" sibTransId="{8B549906-3DB2-4F0C-8D46-0BFF3425C793}"/>
    <dgm:cxn modelId="{91F58A14-412B-4743-B761-67B627A58212}" srcId="{5E34D794-52EE-48C3-AA2D-3F4FC74AF97F}" destId="{1D010CD3-0A9B-4DF6-816A-B8D783DB8660}" srcOrd="1" destOrd="0" parTransId="{60E91394-DEE7-410C-8D81-11A2F48EB14E}" sibTransId="{2961EB76-54F6-45E8-BB2E-4CAF927F9DA8}"/>
    <dgm:cxn modelId="{C022147A-EAE7-4CD6-A7FE-C59A5C4CB55F}" type="presOf" srcId="{8BACCAE8-14E8-41D4-95AF-EDEE7CD51945}" destId="{603EEF8E-A8EF-4F8E-80C0-BCE91CECFCBF}" srcOrd="0" destOrd="0" presId="urn:microsoft.com/office/officeart/2005/8/layout/orgChart1"/>
    <dgm:cxn modelId="{C127ABE9-4826-4F4C-ACAC-0567E57F91BC}" type="presOf" srcId="{47E8952F-12C1-4C52-877C-BD4F20F8E9A0}" destId="{C53D4C44-D636-4A8E-8D53-E8169D6FD1D9}" srcOrd="0" destOrd="0" presId="urn:microsoft.com/office/officeart/2005/8/layout/orgChart1"/>
    <dgm:cxn modelId="{C9900A00-E627-4CBD-868E-E73A7CFFD4A0}" type="presOf" srcId="{D3F6B12F-95CB-47CA-8F51-26E83F5B43FA}" destId="{269D7A17-6243-4CCF-B7EF-4726A568363A}" srcOrd="1" destOrd="0" presId="urn:microsoft.com/office/officeart/2005/8/layout/orgChart1"/>
    <dgm:cxn modelId="{85F01457-95B9-4273-94D7-2BD120C3F7FA}" type="presOf" srcId="{24155FA7-3F39-4EAC-B25A-52F91660B960}" destId="{7578D9A5-A306-4FEE-A24C-89CA53BBA90A}" srcOrd="0" destOrd="0" presId="urn:microsoft.com/office/officeart/2005/8/layout/orgChart1"/>
    <dgm:cxn modelId="{00171890-0EE6-479D-BA08-B269FABCDCEA}" type="presOf" srcId="{A9A5A702-85B6-4015-93A8-794CB9958BD0}" destId="{E4D0FAC1-C3A1-4095-9A03-9A408C1AA3FB}" srcOrd="1" destOrd="0" presId="urn:microsoft.com/office/officeart/2005/8/layout/orgChart1"/>
    <dgm:cxn modelId="{E39B489D-1076-491D-96A0-B85711379E50}" type="presOf" srcId="{2905057F-962A-4E1B-B66B-C81B5B871A54}" destId="{2950ABCD-6624-4CE3-AA53-32AFF1521803}" srcOrd="0" destOrd="0" presId="urn:microsoft.com/office/officeart/2005/8/layout/orgChart1"/>
    <dgm:cxn modelId="{19075CA4-BD4B-484B-B3DE-488A4AE7B0BC}" type="presOf" srcId="{39DB7BC1-87A7-4353-8EB3-294AF8A2FA5C}" destId="{B984AADD-711E-4222-A107-BB3D9F6F71D7}" srcOrd="0" destOrd="0" presId="urn:microsoft.com/office/officeart/2005/8/layout/orgChart1"/>
    <dgm:cxn modelId="{C4AAF730-FCE4-4A7C-B044-AAE256EBA9B9}" type="presOf" srcId="{1D010CD3-0A9B-4DF6-816A-B8D783DB8660}" destId="{35176A6A-DDA3-4300-96C4-D5741D547FCB}" srcOrd="0" destOrd="0" presId="urn:microsoft.com/office/officeart/2005/8/layout/orgChart1"/>
    <dgm:cxn modelId="{978F8645-8FDC-4465-94C6-705CCBE3C12E}" type="presOf" srcId="{60E91394-DEE7-410C-8D81-11A2F48EB14E}" destId="{8DCD2CDE-29FA-4CB4-9A76-D4FCE4B46B5C}" srcOrd="0" destOrd="0" presId="urn:microsoft.com/office/officeart/2005/8/layout/orgChart1"/>
    <dgm:cxn modelId="{4239D5A0-4FAE-4B5A-A58F-DA6AC0E6CD75}" type="presOf" srcId="{3EB977D4-DE85-4E53-AA80-C418CDF6576A}" destId="{18FA4DEF-5BD5-4858-9D4F-1B04A7DDDC51}" srcOrd="1" destOrd="0" presId="urn:microsoft.com/office/officeart/2005/8/layout/orgChart1"/>
    <dgm:cxn modelId="{D1EA5A6B-7DF4-4B89-9074-D4F94B64FC53}" type="presOf" srcId="{6E705EE7-C227-4AEE-BC1A-4CAA02BCA6A6}" destId="{1C3A0296-6E88-42A7-B47B-C902DC08D9AF}" srcOrd="1" destOrd="0" presId="urn:microsoft.com/office/officeart/2005/8/layout/orgChart1"/>
    <dgm:cxn modelId="{6F628B39-0DF9-4E35-9DF7-B598F0FB346E}" type="presOf" srcId="{82462E6F-8CC9-424A-8CEF-264C692FAC54}" destId="{812B6BAF-241C-465C-8741-A3D07DC2423A}" srcOrd="0" destOrd="0" presId="urn:microsoft.com/office/officeart/2005/8/layout/orgChart1"/>
    <dgm:cxn modelId="{93DEA790-13AE-40AF-8FA2-5413564A3D0A}" srcId="{6E705EE7-C227-4AEE-BC1A-4CAA02BCA6A6}" destId="{4210EC00-4B45-467E-854A-5E378689C295}" srcOrd="12" destOrd="0" parTransId="{39DB7BC1-87A7-4353-8EB3-294AF8A2FA5C}" sibTransId="{43F8401D-7700-4620-A073-212F33DBF873}"/>
    <dgm:cxn modelId="{C187F676-8C5B-4C48-81D2-6F2164C87201}" type="presOf" srcId="{3EB977D4-DE85-4E53-AA80-C418CDF6576A}" destId="{60DC3DC5-1FC3-4BCD-A212-4F2A41445680}" srcOrd="0" destOrd="0" presId="urn:microsoft.com/office/officeart/2005/8/layout/orgChart1"/>
    <dgm:cxn modelId="{8D94C298-89A3-4AE5-9B4A-0262877AA1C4}" type="presOf" srcId="{B7AD3623-6A83-4897-B09E-F42846386E37}" destId="{F6F3B032-D080-4D2C-A366-B80092F73630}" srcOrd="0" destOrd="0" presId="urn:microsoft.com/office/officeart/2005/8/layout/orgChart1"/>
    <dgm:cxn modelId="{8D489A6A-A7C2-46BB-A349-7BB79FFD0105}" type="presOf" srcId="{618DAF41-52E8-4986-9400-E6073ADE8C00}" destId="{3D8A797D-3DE5-4B2D-8B99-71BD47469649}" srcOrd="0" destOrd="0" presId="urn:microsoft.com/office/officeart/2005/8/layout/orgChart1"/>
    <dgm:cxn modelId="{FFE6E086-7D8F-40E9-B963-B55ADDC27C1D}" srcId="{1D010CD3-0A9B-4DF6-816A-B8D783DB8660}" destId="{49A01145-7597-48CC-80A7-2219E193FC91}" srcOrd="0" destOrd="0" parTransId="{24155FA7-3F39-4EAC-B25A-52F91660B960}" sibTransId="{9998F37A-D1C5-4034-B500-11AF4BB004FC}"/>
    <dgm:cxn modelId="{745FF067-E3AF-49E0-B8D9-9352B9AC179A}" type="presOf" srcId="{7F113811-3456-45F6-9163-4551A1805F21}" destId="{FC654D96-B48A-4310-A68D-F954CEA751E5}" srcOrd="0" destOrd="0" presId="urn:microsoft.com/office/officeart/2005/8/layout/orgChart1"/>
    <dgm:cxn modelId="{1D1F01DB-C2C5-4AF9-AE59-4B1E6BEEF1B4}" type="presOf" srcId="{7AD84389-9364-468B-B94B-43C715ACF64F}" destId="{859C1FDC-E631-45A4-81E7-39070772EA43}" srcOrd="1" destOrd="0" presId="urn:microsoft.com/office/officeart/2005/8/layout/orgChart1"/>
    <dgm:cxn modelId="{EF80C3E8-C609-4723-BEDD-612E253E63B2}" type="presParOf" srcId="{3709C818-9856-44AC-9198-69B312C7845E}" destId="{C8068BB6-0BF1-404F-B314-9CB1736DE598}" srcOrd="0" destOrd="0" presId="urn:microsoft.com/office/officeart/2005/8/layout/orgChart1"/>
    <dgm:cxn modelId="{4A7CF532-C63E-42A2-B934-ED55FD88B3C8}" type="presParOf" srcId="{C8068BB6-0BF1-404F-B314-9CB1736DE598}" destId="{F54BD2A9-3D16-44DF-8ACE-95958CDA4E95}" srcOrd="0" destOrd="0" presId="urn:microsoft.com/office/officeart/2005/8/layout/orgChart1"/>
    <dgm:cxn modelId="{85A3E022-17D2-4618-820A-3CCF5E53329A}" type="presParOf" srcId="{F54BD2A9-3D16-44DF-8ACE-95958CDA4E95}" destId="{362E6298-80BD-4A15-9B14-B28945114949}" srcOrd="0" destOrd="0" presId="urn:microsoft.com/office/officeart/2005/8/layout/orgChart1"/>
    <dgm:cxn modelId="{00D1CDFA-149E-4DB7-B857-469C1FD06C9F}" type="presParOf" srcId="{F54BD2A9-3D16-44DF-8ACE-95958CDA4E95}" destId="{F71DD798-31A7-40A8-BC5D-3982F1105ECF}" srcOrd="1" destOrd="0" presId="urn:microsoft.com/office/officeart/2005/8/layout/orgChart1"/>
    <dgm:cxn modelId="{C70CD5C0-31B8-4437-9C12-94988E4651B2}" type="presParOf" srcId="{C8068BB6-0BF1-404F-B314-9CB1736DE598}" destId="{7F593C47-A95B-42BE-B93C-5FDABD7E537B}" srcOrd="1" destOrd="0" presId="urn:microsoft.com/office/officeart/2005/8/layout/orgChart1"/>
    <dgm:cxn modelId="{6BA6CF3D-6C46-430B-9082-B0CE23B7B788}" type="presParOf" srcId="{C8068BB6-0BF1-404F-B314-9CB1736DE598}" destId="{013686B2-878A-4095-AD99-574BB1BDE01B}" srcOrd="2" destOrd="0" presId="urn:microsoft.com/office/officeart/2005/8/layout/orgChart1"/>
    <dgm:cxn modelId="{F34D01B5-7885-4B56-A4DB-CD16B44809A1}" type="presParOf" srcId="{013686B2-878A-4095-AD99-574BB1BDE01B}" destId="{1B363229-8767-49E9-973D-77C9F8B5E84A}" srcOrd="0" destOrd="0" presId="urn:microsoft.com/office/officeart/2005/8/layout/orgChart1"/>
    <dgm:cxn modelId="{A7F2DD4C-A020-4F65-8DE3-1C4A8BC53B5A}" type="presParOf" srcId="{013686B2-878A-4095-AD99-574BB1BDE01B}" destId="{828853ED-BFE0-4BE7-9B3C-4F35873F27CB}" srcOrd="1" destOrd="0" presId="urn:microsoft.com/office/officeart/2005/8/layout/orgChart1"/>
    <dgm:cxn modelId="{DD0E5FAB-CB61-4F3E-B1F5-21C37581E751}" type="presParOf" srcId="{828853ED-BFE0-4BE7-9B3C-4F35873F27CB}" destId="{4F146E0D-38D1-4592-B4A3-5F51E6FC3A54}" srcOrd="0" destOrd="0" presId="urn:microsoft.com/office/officeart/2005/8/layout/orgChart1"/>
    <dgm:cxn modelId="{FD005607-4FFD-4840-AEEF-98D63A3A003A}" type="presParOf" srcId="{4F146E0D-38D1-4592-B4A3-5F51E6FC3A54}" destId="{2950ABCD-6624-4CE3-AA53-32AFF1521803}" srcOrd="0" destOrd="0" presId="urn:microsoft.com/office/officeart/2005/8/layout/orgChart1"/>
    <dgm:cxn modelId="{9EA19A47-BAC2-464C-A08D-514CF0A1655F}" type="presParOf" srcId="{4F146E0D-38D1-4592-B4A3-5F51E6FC3A54}" destId="{9774AA48-3886-42A6-9B9B-7B4B2645EB0F}" srcOrd="1" destOrd="0" presId="urn:microsoft.com/office/officeart/2005/8/layout/orgChart1"/>
    <dgm:cxn modelId="{AA892087-DD33-4B4E-87E4-E3B64BE467B8}" type="presParOf" srcId="{828853ED-BFE0-4BE7-9B3C-4F35873F27CB}" destId="{2B601BE2-FB46-4CC2-A61A-E897883E698B}" srcOrd="1" destOrd="0" presId="urn:microsoft.com/office/officeart/2005/8/layout/orgChart1"/>
    <dgm:cxn modelId="{C42D49EA-1F22-41CE-8097-915C6108B2AB}" type="presParOf" srcId="{2B601BE2-FB46-4CC2-A61A-E897883E698B}" destId="{4B83B82E-24D1-4B3E-989F-C7C46AD954D2}" srcOrd="0" destOrd="0" presId="urn:microsoft.com/office/officeart/2005/8/layout/orgChart1"/>
    <dgm:cxn modelId="{ED1B5F30-D372-420E-B8F7-33F37EA4256A}" type="presParOf" srcId="{2B601BE2-FB46-4CC2-A61A-E897883E698B}" destId="{CB025199-740B-4BE6-B1B1-ADAB3D2CCCD8}" srcOrd="1" destOrd="0" presId="urn:microsoft.com/office/officeart/2005/8/layout/orgChart1"/>
    <dgm:cxn modelId="{B9B35DAD-B974-445C-A42D-EF9210F7E540}" type="presParOf" srcId="{CB025199-740B-4BE6-B1B1-ADAB3D2CCCD8}" destId="{7867DA04-A955-4E31-A239-B1638599304E}" srcOrd="0" destOrd="0" presId="urn:microsoft.com/office/officeart/2005/8/layout/orgChart1"/>
    <dgm:cxn modelId="{8A2AE340-2570-434E-851D-351B02719E40}" type="presParOf" srcId="{7867DA04-A955-4E31-A239-B1638599304E}" destId="{F5B552A7-5FBD-4538-AC1D-347D2BF39EE1}" srcOrd="0" destOrd="0" presId="urn:microsoft.com/office/officeart/2005/8/layout/orgChart1"/>
    <dgm:cxn modelId="{93E5A393-1F93-4861-B3CC-2620826DED54}" type="presParOf" srcId="{7867DA04-A955-4E31-A239-B1638599304E}" destId="{DE843EF7-8528-40BB-99D7-674E266E17F7}" srcOrd="1" destOrd="0" presId="urn:microsoft.com/office/officeart/2005/8/layout/orgChart1"/>
    <dgm:cxn modelId="{A5D8C20F-0547-4A76-8309-3535610FBBDE}" type="presParOf" srcId="{CB025199-740B-4BE6-B1B1-ADAB3D2CCCD8}" destId="{554B0FB7-97EF-4EE8-970B-54E54BB03CCB}" srcOrd="1" destOrd="0" presId="urn:microsoft.com/office/officeart/2005/8/layout/orgChart1"/>
    <dgm:cxn modelId="{1A17A30B-5488-485B-8621-F6F6F2AEDAAD}" type="presParOf" srcId="{CB025199-740B-4BE6-B1B1-ADAB3D2CCCD8}" destId="{A8CAB967-B503-4C07-8A36-67846D8ADC76}" srcOrd="2" destOrd="0" presId="urn:microsoft.com/office/officeart/2005/8/layout/orgChart1"/>
    <dgm:cxn modelId="{F2A375F7-C5D7-45CE-B209-8A3C00DD7038}" type="presParOf" srcId="{828853ED-BFE0-4BE7-9B3C-4F35873F27CB}" destId="{30B174D7-F569-4898-97AD-476A04086F01}" srcOrd="2" destOrd="0" presId="urn:microsoft.com/office/officeart/2005/8/layout/orgChart1"/>
    <dgm:cxn modelId="{B5FC522E-4E58-4476-8C9B-8CB9A832087D}" type="presParOf" srcId="{013686B2-878A-4095-AD99-574BB1BDE01B}" destId="{8DCD2CDE-29FA-4CB4-9A76-D4FCE4B46B5C}" srcOrd="2" destOrd="0" presId="urn:microsoft.com/office/officeart/2005/8/layout/orgChart1"/>
    <dgm:cxn modelId="{90DD9364-F77C-44D6-A795-10A71E0F7CA8}" type="presParOf" srcId="{013686B2-878A-4095-AD99-574BB1BDE01B}" destId="{EA63AEA4-AF30-4A6D-A0A4-ABDD45DE7147}" srcOrd="3" destOrd="0" presId="urn:microsoft.com/office/officeart/2005/8/layout/orgChart1"/>
    <dgm:cxn modelId="{09D64B90-4B0F-46A4-8001-004B3DEB93CE}" type="presParOf" srcId="{EA63AEA4-AF30-4A6D-A0A4-ABDD45DE7147}" destId="{AC3EA669-522E-48AC-A4FA-B717CC61668D}" srcOrd="0" destOrd="0" presId="urn:microsoft.com/office/officeart/2005/8/layout/orgChart1"/>
    <dgm:cxn modelId="{2AFAEC15-0E7E-4118-9FE3-B20974FD2A0D}" type="presParOf" srcId="{AC3EA669-522E-48AC-A4FA-B717CC61668D}" destId="{35176A6A-DDA3-4300-96C4-D5741D547FCB}" srcOrd="0" destOrd="0" presId="urn:microsoft.com/office/officeart/2005/8/layout/orgChart1"/>
    <dgm:cxn modelId="{4B2C92B7-176F-4579-B404-5DC3F5162879}" type="presParOf" srcId="{AC3EA669-522E-48AC-A4FA-B717CC61668D}" destId="{730114C7-E233-4B72-BCF2-E4780A3F4FE1}" srcOrd="1" destOrd="0" presId="urn:microsoft.com/office/officeart/2005/8/layout/orgChart1"/>
    <dgm:cxn modelId="{2E42012C-0555-476E-BE95-9B5E4EE29357}" type="presParOf" srcId="{EA63AEA4-AF30-4A6D-A0A4-ABDD45DE7147}" destId="{E640C14F-10CB-4308-B906-C36DEE8B199A}" srcOrd="1" destOrd="0" presId="urn:microsoft.com/office/officeart/2005/8/layout/orgChart1"/>
    <dgm:cxn modelId="{292413F2-157A-4F29-BE97-6F653C003EDE}" type="presParOf" srcId="{E640C14F-10CB-4308-B906-C36DEE8B199A}" destId="{7578D9A5-A306-4FEE-A24C-89CA53BBA90A}" srcOrd="0" destOrd="0" presId="urn:microsoft.com/office/officeart/2005/8/layout/orgChart1"/>
    <dgm:cxn modelId="{70BD2151-BA64-4299-B053-5BBC8E96E8CA}" type="presParOf" srcId="{E640C14F-10CB-4308-B906-C36DEE8B199A}" destId="{BF246C65-9CDE-44E8-ADF4-41BD05504A2E}" srcOrd="1" destOrd="0" presId="urn:microsoft.com/office/officeart/2005/8/layout/orgChart1"/>
    <dgm:cxn modelId="{67369B15-FECA-45A5-8E07-CA6E4B48FDFA}" type="presParOf" srcId="{BF246C65-9CDE-44E8-ADF4-41BD05504A2E}" destId="{BB7E1F15-77EC-428D-93FB-5A0915A1940D}" srcOrd="0" destOrd="0" presId="urn:microsoft.com/office/officeart/2005/8/layout/orgChart1"/>
    <dgm:cxn modelId="{CEE10053-D084-4C12-9E20-24133392EC6A}" type="presParOf" srcId="{BB7E1F15-77EC-428D-93FB-5A0915A1940D}" destId="{3F48E625-31BE-4CC4-80D0-7CF2670A0E47}" srcOrd="0" destOrd="0" presId="urn:microsoft.com/office/officeart/2005/8/layout/orgChart1"/>
    <dgm:cxn modelId="{83761CD9-1E4F-467C-A488-02B0C9FA0BAB}" type="presParOf" srcId="{BB7E1F15-77EC-428D-93FB-5A0915A1940D}" destId="{D0924DD8-9354-4F1D-A0E3-24089F10625E}" srcOrd="1" destOrd="0" presId="urn:microsoft.com/office/officeart/2005/8/layout/orgChart1"/>
    <dgm:cxn modelId="{15FDD51B-CF92-4B85-9DC9-767201B67C9A}" type="presParOf" srcId="{BF246C65-9CDE-44E8-ADF4-41BD05504A2E}" destId="{28924410-66ED-4916-B36C-1080F7B058DF}" srcOrd="1" destOrd="0" presId="urn:microsoft.com/office/officeart/2005/8/layout/orgChart1"/>
    <dgm:cxn modelId="{D12868F9-6D9A-4CE7-AB9B-CC46572ECF52}" type="presParOf" srcId="{28924410-66ED-4916-B36C-1080F7B058DF}" destId="{8ACE9FEB-C787-4DB4-9A9D-77DFCF235236}" srcOrd="0" destOrd="0" presId="urn:microsoft.com/office/officeart/2005/8/layout/orgChart1"/>
    <dgm:cxn modelId="{4735D5FE-1A08-4DE3-B0DD-182BE5AA4383}" type="presParOf" srcId="{28924410-66ED-4916-B36C-1080F7B058DF}" destId="{57F967F3-F335-4005-A147-FEBBE1CDC5F9}" srcOrd="1" destOrd="0" presId="urn:microsoft.com/office/officeart/2005/8/layout/orgChart1"/>
    <dgm:cxn modelId="{F21C3A08-2E68-4AB5-A177-2D66973BB540}" type="presParOf" srcId="{57F967F3-F335-4005-A147-FEBBE1CDC5F9}" destId="{734F8C19-C375-4BAC-AC5E-9FBE3EA5F36F}" srcOrd="0" destOrd="0" presId="urn:microsoft.com/office/officeart/2005/8/layout/orgChart1"/>
    <dgm:cxn modelId="{770048E9-0E09-47DD-A68B-16C14CD822CB}" type="presParOf" srcId="{734F8C19-C375-4BAC-AC5E-9FBE3EA5F36F}" destId="{09370F3E-2EDE-4ABE-AD90-62FA80F35619}" srcOrd="0" destOrd="0" presId="urn:microsoft.com/office/officeart/2005/8/layout/orgChart1"/>
    <dgm:cxn modelId="{6FED8653-3412-4FB5-9C39-844031D8AE62}" type="presParOf" srcId="{734F8C19-C375-4BAC-AC5E-9FBE3EA5F36F}" destId="{E2DCC01E-D519-46D1-98D9-938E4BFEBED7}" srcOrd="1" destOrd="0" presId="urn:microsoft.com/office/officeart/2005/8/layout/orgChart1"/>
    <dgm:cxn modelId="{94052D78-3E00-4EAA-8D0E-470D3C787B46}" type="presParOf" srcId="{57F967F3-F335-4005-A147-FEBBE1CDC5F9}" destId="{5503FE4B-65B5-448D-9452-200856368A75}" srcOrd="1" destOrd="0" presId="urn:microsoft.com/office/officeart/2005/8/layout/orgChart1"/>
    <dgm:cxn modelId="{41ED9EAB-4726-48E8-924B-F43A247148DF}" type="presParOf" srcId="{57F967F3-F335-4005-A147-FEBBE1CDC5F9}" destId="{22D745D5-5DF0-4CB8-A2AF-16A884AD7893}" srcOrd="2" destOrd="0" presId="urn:microsoft.com/office/officeart/2005/8/layout/orgChart1"/>
    <dgm:cxn modelId="{D5539C87-3F08-4478-AABD-EE5C8BC28250}" type="presParOf" srcId="{BF246C65-9CDE-44E8-ADF4-41BD05504A2E}" destId="{98ED048D-9DAC-428A-80A7-B88EE3DD63DA}" srcOrd="2" destOrd="0" presId="urn:microsoft.com/office/officeart/2005/8/layout/orgChart1"/>
    <dgm:cxn modelId="{2E46D14A-ED80-47FE-9447-288F34CB3BC4}" type="presParOf" srcId="{E640C14F-10CB-4308-B906-C36DEE8B199A}" destId="{27C1E520-F2BD-4863-ABF0-03640A6413C0}" srcOrd="2" destOrd="0" presId="urn:microsoft.com/office/officeart/2005/8/layout/orgChart1"/>
    <dgm:cxn modelId="{50C340FD-E4B5-4667-BD94-C334429924C6}" type="presParOf" srcId="{E640C14F-10CB-4308-B906-C36DEE8B199A}" destId="{8A631C9C-020C-4E08-BE4C-B0422D96B0F0}" srcOrd="3" destOrd="0" presId="urn:microsoft.com/office/officeart/2005/8/layout/orgChart1"/>
    <dgm:cxn modelId="{105554BD-A1D4-498B-A740-BADDADFC44DB}" type="presParOf" srcId="{8A631C9C-020C-4E08-BE4C-B0422D96B0F0}" destId="{4DB3381B-D184-408E-A469-85B0BA09B0C9}" srcOrd="0" destOrd="0" presId="urn:microsoft.com/office/officeart/2005/8/layout/orgChart1"/>
    <dgm:cxn modelId="{F1B3294E-780C-4F55-9454-5C9046325F3D}" type="presParOf" srcId="{4DB3381B-D184-408E-A469-85B0BA09B0C9}" destId="{94584E97-06B7-4B57-AD35-8B71EDABE3F3}" srcOrd="0" destOrd="0" presId="urn:microsoft.com/office/officeart/2005/8/layout/orgChart1"/>
    <dgm:cxn modelId="{22BFC5A1-0264-42BC-BAE2-F33479070F62}" type="presParOf" srcId="{4DB3381B-D184-408E-A469-85B0BA09B0C9}" destId="{AA51E929-E195-4B1B-B2B3-0B05192C26B5}" srcOrd="1" destOrd="0" presId="urn:microsoft.com/office/officeart/2005/8/layout/orgChart1"/>
    <dgm:cxn modelId="{A07C6CE3-F605-4F4A-9868-EAC4AA611596}" type="presParOf" srcId="{8A631C9C-020C-4E08-BE4C-B0422D96B0F0}" destId="{06ABD0C9-5A81-497B-BC18-1F39EA14893A}" srcOrd="1" destOrd="0" presId="urn:microsoft.com/office/officeart/2005/8/layout/orgChart1"/>
    <dgm:cxn modelId="{F114E788-2FEE-4698-B2D0-445367700ACD}" type="presParOf" srcId="{8A631C9C-020C-4E08-BE4C-B0422D96B0F0}" destId="{E66F181A-1B49-4412-B0E0-FF69CBE5CDAA}" srcOrd="2" destOrd="0" presId="urn:microsoft.com/office/officeart/2005/8/layout/orgChart1"/>
    <dgm:cxn modelId="{DF2ABA9F-1C58-437B-A9E3-8AA9456F5461}" type="presParOf" srcId="{E640C14F-10CB-4308-B906-C36DEE8B199A}" destId="{C67827F7-C26D-4354-B924-412CBACBDEC0}" srcOrd="4" destOrd="0" presId="urn:microsoft.com/office/officeart/2005/8/layout/orgChart1"/>
    <dgm:cxn modelId="{EA63AB2B-5555-487D-852D-82C0E362AD52}" type="presParOf" srcId="{E640C14F-10CB-4308-B906-C36DEE8B199A}" destId="{F19122BF-325F-45A8-8308-600944B5E877}" srcOrd="5" destOrd="0" presId="urn:microsoft.com/office/officeart/2005/8/layout/orgChart1"/>
    <dgm:cxn modelId="{A2568C27-3DEF-4939-93ED-56CF410164D9}" type="presParOf" srcId="{F19122BF-325F-45A8-8308-600944B5E877}" destId="{364A3D27-5AB8-4363-9C65-DBAE870022C0}" srcOrd="0" destOrd="0" presId="urn:microsoft.com/office/officeart/2005/8/layout/orgChart1"/>
    <dgm:cxn modelId="{82509874-5FC3-4FAE-AEBF-5FA0A0FF8D73}" type="presParOf" srcId="{364A3D27-5AB8-4363-9C65-DBAE870022C0}" destId="{8750463F-44D7-40FC-848A-C281FB4D06FD}" srcOrd="0" destOrd="0" presId="urn:microsoft.com/office/officeart/2005/8/layout/orgChart1"/>
    <dgm:cxn modelId="{ECE6D19B-C34C-4BF3-A7EA-AF763A8F4B37}" type="presParOf" srcId="{364A3D27-5AB8-4363-9C65-DBAE870022C0}" destId="{1C3A0296-6E88-42A7-B47B-C902DC08D9AF}" srcOrd="1" destOrd="0" presId="urn:microsoft.com/office/officeart/2005/8/layout/orgChart1"/>
    <dgm:cxn modelId="{A5BB780F-A9AC-4EC3-B3F0-7629A1D1857D}" type="presParOf" srcId="{F19122BF-325F-45A8-8308-600944B5E877}" destId="{B33A39B1-0FDB-47ED-A515-F002FAD183D9}" srcOrd="1" destOrd="0" presId="urn:microsoft.com/office/officeart/2005/8/layout/orgChart1"/>
    <dgm:cxn modelId="{545E4B62-6232-43E4-999A-09EF5EB8EFE6}" type="presParOf" srcId="{B33A39B1-0FDB-47ED-A515-F002FAD183D9}" destId="{9C5A4CBA-718E-4222-9E2D-D3D34A356A22}" srcOrd="0" destOrd="0" presId="urn:microsoft.com/office/officeart/2005/8/layout/orgChart1"/>
    <dgm:cxn modelId="{129B64D7-FFE2-4A28-9449-FF3228C8ECE2}" type="presParOf" srcId="{B33A39B1-0FDB-47ED-A515-F002FAD183D9}" destId="{94C3D86E-ECA6-4D92-B647-AB3224AF6CAA}" srcOrd="1" destOrd="0" presId="urn:microsoft.com/office/officeart/2005/8/layout/orgChart1"/>
    <dgm:cxn modelId="{F669132A-4B34-4A21-A968-FF6E208E6A18}" type="presParOf" srcId="{94C3D86E-ECA6-4D92-B647-AB3224AF6CAA}" destId="{AC6D46C7-4142-443D-A646-998EEF017CE8}" srcOrd="0" destOrd="0" presId="urn:microsoft.com/office/officeart/2005/8/layout/orgChart1"/>
    <dgm:cxn modelId="{DC58BDA8-BBCD-48D7-B4A1-11EB0834FBBA}" type="presParOf" srcId="{AC6D46C7-4142-443D-A646-998EEF017CE8}" destId="{F6F3B032-D080-4D2C-A366-B80092F73630}" srcOrd="0" destOrd="0" presId="urn:microsoft.com/office/officeart/2005/8/layout/orgChart1"/>
    <dgm:cxn modelId="{DC2DBF88-3566-4F3A-B426-0D9ED6963E51}" type="presParOf" srcId="{AC6D46C7-4142-443D-A646-998EEF017CE8}" destId="{E7026278-D44D-4865-9886-085B58DEF50F}" srcOrd="1" destOrd="0" presId="urn:microsoft.com/office/officeart/2005/8/layout/orgChart1"/>
    <dgm:cxn modelId="{A346B5A1-9E71-4F92-9B5E-A91B8601A913}" type="presParOf" srcId="{94C3D86E-ECA6-4D92-B647-AB3224AF6CAA}" destId="{5E455CFE-6947-4862-9041-43E2B2A2DA6D}" srcOrd="1" destOrd="0" presId="urn:microsoft.com/office/officeart/2005/8/layout/orgChart1"/>
    <dgm:cxn modelId="{6BF114C9-B9A1-421F-A3B2-829DB8C2369F}" type="presParOf" srcId="{94C3D86E-ECA6-4D92-B647-AB3224AF6CAA}" destId="{35AD20D0-FD07-49AC-B74C-A6E0A8807C12}" srcOrd="2" destOrd="0" presId="urn:microsoft.com/office/officeart/2005/8/layout/orgChart1"/>
    <dgm:cxn modelId="{01F51042-DD58-413A-85A6-A3D1E44D74EE}" type="presParOf" srcId="{B33A39B1-0FDB-47ED-A515-F002FAD183D9}" destId="{FC654D96-B48A-4310-A68D-F954CEA751E5}" srcOrd="2" destOrd="0" presId="urn:microsoft.com/office/officeart/2005/8/layout/orgChart1"/>
    <dgm:cxn modelId="{55717BA1-6612-4F2A-9A27-A4765F111985}" type="presParOf" srcId="{B33A39B1-0FDB-47ED-A515-F002FAD183D9}" destId="{F7B370A4-5721-40E7-862F-E9A7DB7500C0}" srcOrd="3" destOrd="0" presId="urn:microsoft.com/office/officeart/2005/8/layout/orgChart1"/>
    <dgm:cxn modelId="{F191C553-FCF6-46E1-AACF-0BD32C2C0047}" type="presParOf" srcId="{F7B370A4-5721-40E7-862F-E9A7DB7500C0}" destId="{EA63FE3A-0FE8-43FA-8DD0-EBD1C055ED23}" srcOrd="0" destOrd="0" presId="urn:microsoft.com/office/officeart/2005/8/layout/orgChart1"/>
    <dgm:cxn modelId="{3AB1C773-C3CA-4FBB-BDE7-7C2FF23D5BE4}" type="presParOf" srcId="{EA63FE3A-0FE8-43FA-8DD0-EBD1C055ED23}" destId="{F16438C0-7A67-4228-BAB6-5D5A2FEE835B}" srcOrd="0" destOrd="0" presId="urn:microsoft.com/office/officeart/2005/8/layout/orgChart1"/>
    <dgm:cxn modelId="{D28E3B78-81F0-4131-AA98-6CA159B459A7}" type="presParOf" srcId="{EA63FE3A-0FE8-43FA-8DD0-EBD1C055ED23}" destId="{269D7A17-6243-4CCF-B7EF-4726A568363A}" srcOrd="1" destOrd="0" presId="urn:microsoft.com/office/officeart/2005/8/layout/orgChart1"/>
    <dgm:cxn modelId="{6C35C42D-8BF6-45C1-9972-D6CF0AD5869E}" type="presParOf" srcId="{F7B370A4-5721-40E7-862F-E9A7DB7500C0}" destId="{2418E73D-CA44-4CFB-8AA0-4CD170A09176}" srcOrd="1" destOrd="0" presId="urn:microsoft.com/office/officeart/2005/8/layout/orgChart1"/>
    <dgm:cxn modelId="{F0CB311E-BC4A-4F78-B8EE-EF5E38F5D033}" type="presParOf" srcId="{F7B370A4-5721-40E7-862F-E9A7DB7500C0}" destId="{8A758F8C-96F0-4267-92A1-87B5262A7354}" srcOrd="2" destOrd="0" presId="urn:microsoft.com/office/officeart/2005/8/layout/orgChart1"/>
    <dgm:cxn modelId="{457249C1-868E-414A-BCD7-0B8696FE5034}" type="presParOf" srcId="{B33A39B1-0FDB-47ED-A515-F002FAD183D9}" destId="{3BE7081D-C68E-481E-AAE3-C20BB44913BA}" srcOrd="4" destOrd="0" presId="urn:microsoft.com/office/officeart/2005/8/layout/orgChart1"/>
    <dgm:cxn modelId="{2702C489-FF1C-493B-AD37-8F138BBF97E4}" type="presParOf" srcId="{B33A39B1-0FDB-47ED-A515-F002FAD183D9}" destId="{3053E709-DE7E-40C1-A3A2-AA13098C7341}" srcOrd="5" destOrd="0" presId="urn:microsoft.com/office/officeart/2005/8/layout/orgChart1"/>
    <dgm:cxn modelId="{AD540EB7-C0F7-456E-A7DF-7268582C01F2}" type="presParOf" srcId="{3053E709-DE7E-40C1-A3A2-AA13098C7341}" destId="{316BA091-F220-480B-8652-AFB9E78590EB}" srcOrd="0" destOrd="0" presId="urn:microsoft.com/office/officeart/2005/8/layout/orgChart1"/>
    <dgm:cxn modelId="{33B0B4BA-C50A-4831-9572-4D6DACF50C68}" type="presParOf" srcId="{316BA091-F220-480B-8652-AFB9E78590EB}" destId="{129A362F-65B7-408D-BF1C-631AC6342F72}" srcOrd="0" destOrd="0" presId="urn:microsoft.com/office/officeart/2005/8/layout/orgChart1"/>
    <dgm:cxn modelId="{9297E225-CEAC-4233-9539-DE5DF451562C}" type="presParOf" srcId="{316BA091-F220-480B-8652-AFB9E78590EB}" destId="{CFE09292-41EF-4473-92FF-BBE50554C620}" srcOrd="1" destOrd="0" presId="urn:microsoft.com/office/officeart/2005/8/layout/orgChart1"/>
    <dgm:cxn modelId="{22DC3904-23E9-42DA-A467-6A050B4C3CBD}" type="presParOf" srcId="{3053E709-DE7E-40C1-A3A2-AA13098C7341}" destId="{31A72876-6BDC-4A70-AA70-272151324EE6}" srcOrd="1" destOrd="0" presId="urn:microsoft.com/office/officeart/2005/8/layout/orgChart1"/>
    <dgm:cxn modelId="{9A07FF87-C1E9-400E-9A25-7F9317F7C481}" type="presParOf" srcId="{3053E709-DE7E-40C1-A3A2-AA13098C7341}" destId="{1F9A5EAF-6E7D-4615-8ADF-CBC35F73E3B2}" srcOrd="2" destOrd="0" presId="urn:microsoft.com/office/officeart/2005/8/layout/orgChart1"/>
    <dgm:cxn modelId="{657E62E2-78DA-4044-B26D-7360E1514101}" type="presParOf" srcId="{B33A39B1-0FDB-47ED-A515-F002FAD183D9}" destId="{C53D4C44-D636-4A8E-8D53-E8169D6FD1D9}" srcOrd="6" destOrd="0" presId="urn:microsoft.com/office/officeart/2005/8/layout/orgChart1"/>
    <dgm:cxn modelId="{BB6576F8-A9D2-4682-9521-E870B4691031}" type="presParOf" srcId="{B33A39B1-0FDB-47ED-A515-F002FAD183D9}" destId="{70218E6F-9781-468C-902F-EC4A0110EE2F}" srcOrd="7" destOrd="0" presId="urn:microsoft.com/office/officeart/2005/8/layout/orgChart1"/>
    <dgm:cxn modelId="{74311282-077C-437A-A7F8-E5A9253622C1}" type="presParOf" srcId="{70218E6F-9781-468C-902F-EC4A0110EE2F}" destId="{BAA9FE9E-5B39-407B-AD18-D9AF6C79123B}" srcOrd="0" destOrd="0" presId="urn:microsoft.com/office/officeart/2005/8/layout/orgChart1"/>
    <dgm:cxn modelId="{A03E79F9-9132-4F7F-831D-6BDCCC6CDBF3}" type="presParOf" srcId="{BAA9FE9E-5B39-407B-AD18-D9AF6C79123B}" destId="{603EEF8E-A8EF-4F8E-80C0-BCE91CECFCBF}" srcOrd="0" destOrd="0" presId="urn:microsoft.com/office/officeart/2005/8/layout/orgChart1"/>
    <dgm:cxn modelId="{A1741F64-0F61-483A-A822-D57E5E0F05FB}" type="presParOf" srcId="{BAA9FE9E-5B39-407B-AD18-D9AF6C79123B}" destId="{FE4DDE4E-3576-4C56-BD83-2C3974262C75}" srcOrd="1" destOrd="0" presId="urn:microsoft.com/office/officeart/2005/8/layout/orgChart1"/>
    <dgm:cxn modelId="{2904D2A2-F036-480A-99B7-7A7B18251A7A}" type="presParOf" srcId="{70218E6F-9781-468C-902F-EC4A0110EE2F}" destId="{EA573F1D-5325-4122-A487-5E222EBD7FF1}" srcOrd="1" destOrd="0" presId="urn:microsoft.com/office/officeart/2005/8/layout/orgChart1"/>
    <dgm:cxn modelId="{D5680229-B8CD-41E9-8036-845BED2B6F07}" type="presParOf" srcId="{70218E6F-9781-468C-902F-EC4A0110EE2F}" destId="{910C5D3C-E6A7-4908-874E-BC9493CEECB1}" srcOrd="2" destOrd="0" presId="urn:microsoft.com/office/officeart/2005/8/layout/orgChart1"/>
    <dgm:cxn modelId="{D6D65690-28E4-4E9A-BFF0-4BC2D6E5889F}" type="presParOf" srcId="{B33A39B1-0FDB-47ED-A515-F002FAD183D9}" destId="{CDCB1BD6-4B93-4C99-B02A-CC79476A4418}" srcOrd="8" destOrd="0" presId="urn:microsoft.com/office/officeart/2005/8/layout/orgChart1"/>
    <dgm:cxn modelId="{EFC9ADA8-C19E-4587-82DF-AB25D48DD026}" type="presParOf" srcId="{B33A39B1-0FDB-47ED-A515-F002FAD183D9}" destId="{62C7EFA2-FAE3-4AB0-A8AC-FA3E8A07EF41}" srcOrd="9" destOrd="0" presId="urn:microsoft.com/office/officeart/2005/8/layout/orgChart1"/>
    <dgm:cxn modelId="{A39121E7-5F63-4AFA-B38F-306DDA0BB3AD}" type="presParOf" srcId="{62C7EFA2-FAE3-4AB0-A8AC-FA3E8A07EF41}" destId="{99A23958-BC95-462D-AF44-65941FDD0D77}" srcOrd="0" destOrd="0" presId="urn:microsoft.com/office/officeart/2005/8/layout/orgChart1"/>
    <dgm:cxn modelId="{B29CA006-6FCC-4225-8687-A26BF2629561}" type="presParOf" srcId="{99A23958-BC95-462D-AF44-65941FDD0D77}" destId="{A0B6DB1A-EA23-49E5-8D9B-27EB5D57CA9E}" srcOrd="0" destOrd="0" presId="urn:microsoft.com/office/officeart/2005/8/layout/orgChart1"/>
    <dgm:cxn modelId="{64193665-F958-4BAF-8A14-2C13C5860146}" type="presParOf" srcId="{99A23958-BC95-462D-AF44-65941FDD0D77}" destId="{490A8C8E-D2F8-49F1-AACF-DD5A9F48CE2C}" srcOrd="1" destOrd="0" presId="urn:microsoft.com/office/officeart/2005/8/layout/orgChart1"/>
    <dgm:cxn modelId="{2FABE275-87D1-424E-9A69-0D8D5525DB27}" type="presParOf" srcId="{62C7EFA2-FAE3-4AB0-A8AC-FA3E8A07EF41}" destId="{92A2973B-8281-4E21-8467-C5CCC0F81E94}" srcOrd="1" destOrd="0" presId="urn:microsoft.com/office/officeart/2005/8/layout/orgChart1"/>
    <dgm:cxn modelId="{DB6CFBC3-77D7-40EA-B758-FAA2A623D075}" type="presParOf" srcId="{62C7EFA2-FAE3-4AB0-A8AC-FA3E8A07EF41}" destId="{2D124725-9D6B-4C9D-9B9D-0EEB11F7E684}" srcOrd="2" destOrd="0" presId="urn:microsoft.com/office/officeart/2005/8/layout/orgChart1"/>
    <dgm:cxn modelId="{C42CF5BE-E15A-45C8-A247-B1F9256D98C8}" type="presParOf" srcId="{B33A39B1-0FDB-47ED-A515-F002FAD183D9}" destId="{431BD62A-8C4C-4A2A-A740-EC73C3B1458B}" srcOrd="10" destOrd="0" presId="urn:microsoft.com/office/officeart/2005/8/layout/orgChart1"/>
    <dgm:cxn modelId="{F85B8057-B88A-43D6-B0D8-9BDF3212D603}" type="presParOf" srcId="{B33A39B1-0FDB-47ED-A515-F002FAD183D9}" destId="{C2C4B0E4-6816-4A61-BCB5-80C02BCDFC95}" srcOrd="11" destOrd="0" presId="urn:microsoft.com/office/officeart/2005/8/layout/orgChart1"/>
    <dgm:cxn modelId="{B56E7510-BC16-47CD-A7E5-24E8BBE4D871}" type="presParOf" srcId="{C2C4B0E4-6816-4A61-BCB5-80C02BCDFC95}" destId="{2FCF869B-DD42-4516-9F21-B9D39522EA4B}" srcOrd="0" destOrd="0" presId="urn:microsoft.com/office/officeart/2005/8/layout/orgChart1"/>
    <dgm:cxn modelId="{06D1207A-C500-46AF-A1E6-72BE752EBEDA}" type="presParOf" srcId="{2FCF869B-DD42-4516-9F21-B9D39522EA4B}" destId="{F37C8BB8-C3A0-46C8-8066-65DF57574A92}" srcOrd="0" destOrd="0" presId="urn:microsoft.com/office/officeart/2005/8/layout/orgChart1"/>
    <dgm:cxn modelId="{E0F64AB5-C14B-4212-92C0-40A6DF61B24A}" type="presParOf" srcId="{2FCF869B-DD42-4516-9F21-B9D39522EA4B}" destId="{09389CA0-5FE4-4FF1-93A5-78C9CD8B9B56}" srcOrd="1" destOrd="0" presId="urn:microsoft.com/office/officeart/2005/8/layout/orgChart1"/>
    <dgm:cxn modelId="{081C9D92-ED80-46B6-BCCB-5A263CF2DC4E}" type="presParOf" srcId="{C2C4B0E4-6816-4A61-BCB5-80C02BCDFC95}" destId="{27215696-B5EA-4BD2-9F67-361CF3666B7E}" srcOrd="1" destOrd="0" presId="urn:microsoft.com/office/officeart/2005/8/layout/orgChart1"/>
    <dgm:cxn modelId="{2A86FE60-3E25-470C-8BF6-3F21E4F0A0BB}" type="presParOf" srcId="{C2C4B0E4-6816-4A61-BCB5-80C02BCDFC95}" destId="{8EA2A9B6-E44B-459D-B3E0-C666BDD31BE2}" srcOrd="2" destOrd="0" presId="urn:microsoft.com/office/officeart/2005/8/layout/orgChart1"/>
    <dgm:cxn modelId="{138C81E8-0E8D-49B3-9333-34A2E74CFDA2}" type="presParOf" srcId="{B33A39B1-0FDB-47ED-A515-F002FAD183D9}" destId="{EC04C08B-6B81-4ADD-8CDD-89A2714ECEB8}" srcOrd="12" destOrd="0" presId="urn:microsoft.com/office/officeart/2005/8/layout/orgChart1"/>
    <dgm:cxn modelId="{B6A49FBE-19FD-4449-B444-304F1B40F201}" type="presParOf" srcId="{B33A39B1-0FDB-47ED-A515-F002FAD183D9}" destId="{8AAFCDF9-6A0C-4AAE-9944-3BF4D67C0165}" srcOrd="13" destOrd="0" presId="urn:microsoft.com/office/officeart/2005/8/layout/orgChart1"/>
    <dgm:cxn modelId="{A8424A9C-3358-4082-8CA8-2C7F5B71E702}" type="presParOf" srcId="{8AAFCDF9-6A0C-4AAE-9944-3BF4D67C0165}" destId="{2B9D057A-E0DD-4914-9E69-CF8B0A1B5B6A}" srcOrd="0" destOrd="0" presId="urn:microsoft.com/office/officeart/2005/8/layout/orgChart1"/>
    <dgm:cxn modelId="{DE0FF0C5-3F90-4D7D-804E-AFCBD0DD513D}" type="presParOf" srcId="{2B9D057A-E0DD-4914-9E69-CF8B0A1B5B6A}" destId="{B049BB0D-5D05-47D0-B29C-625EA597C26B}" srcOrd="0" destOrd="0" presId="urn:microsoft.com/office/officeart/2005/8/layout/orgChart1"/>
    <dgm:cxn modelId="{581DE0F0-CD7B-4968-A5FA-77E1E083DF53}" type="presParOf" srcId="{2B9D057A-E0DD-4914-9E69-CF8B0A1B5B6A}" destId="{6663A9C8-3B5D-4A00-9645-52C3C3812321}" srcOrd="1" destOrd="0" presId="urn:microsoft.com/office/officeart/2005/8/layout/orgChart1"/>
    <dgm:cxn modelId="{0E471870-56A7-40BE-95BA-D34AE6F75150}" type="presParOf" srcId="{8AAFCDF9-6A0C-4AAE-9944-3BF4D67C0165}" destId="{9EF3E95C-2B30-4115-BE54-F10BA38D0CD2}" srcOrd="1" destOrd="0" presId="urn:microsoft.com/office/officeart/2005/8/layout/orgChart1"/>
    <dgm:cxn modelId="{8E072E32-D8F2-480F-8318-495EFCD4AC43}" type="presParOf" srcId="{8AAFCDF9-6A0C-4AAE-9944-3BF4D67C0165}" destId="{16230B77-76A9-45C3-AD44-240951B6B2EF}" srcOrd="2" destOrd="0" presId="urn:microsoft.com/office/officeart/2005/8/layout/orgChart1"/>
    <dgm:cxn modelId="{DE096D92-E594-49A1-AE69-F6E44DD00B20}" type="presParOf" srcId="{B33A39B1-0FDB-47ED-A515-F002FAD183D9}" destId="{6CA1E24B-C045-447E-A4DB-F2412226A5C7}" srcOrd="14" destOrd="0" presId="urn:microsoft.com/office/officeart/2005/8/layout/orgChart1"/>
    <dgm:cxn modelId="{BD28EB98-1EF4-4B4C-AB25-0A1E0ED9E38B}" type="presParOf" srcId="{B33A39B1-0FDB-47ED-A515-F002FAD183D9}" destId="{DD8606EB-9B1A-4622-A08F-F4F0E91BBF05}" srcOrd="15" destOrd="0" presId="urn:microsoft.com/office/officeart/2005/8/layout/orgChart1"/>
    <dgm:cxn modelId="{01572555-E5CE-465E-B002-9B75E9BBD708}" type="presParOf" srcId="{DD8606EB-9B1A-4622-A08F-F4F0E91BBF05}" destId="{0937633E-39A7-446B-A1BA-EAAD28746387}" srcOrd="0" destOrd="0" presId="urn:microsoft.com/office/officeart/2005/8/layout/orgChart1"/>
    <dgm:cxn modelId="{B02DFDA8-93DD-4F4F-80E6-D38208C3124C}" type="presParOf" srcId="{0937633E-39A7-446B-A1BA-EAAD28746387}" destId="{812B6BAF-241C-465C-8741-A3D07DC2423A}" srcOrd="0" destOrd="0" presId="urn:microsoft.com/office/officeart/2005/8/layout/orgChart1"/>
    <dgm:cxn modelId="{D85EA60F-3CA0-48F2-8231-C03EA1F9750F}" type="presParOf" srcId="{0937633E-39A7-446B-A1BA-EAAD28746387}" destId="{0B4A4D68-B9DF-4926-A64A-6A39D293E948}" srcOrd="1" destOrd="0" presId="urn:microsoft.com/office/officeart/2005/8/layout/orgChart1"/>
    <dgm:cxn modelId="{B40AA629-0DA0-4484-AADA-79F8D0FB4837}" type="presParOf" srcId="{DD8606EB-9B1A-4622-A08F-F4F0E91BBF05}" destId="{0C72302B-B5BE-4AD1-8BC7-017B43A57B05}" srcOrd="1" destOrd="0" presId="urn:microsoft.com/office/officeart/2005/8/layout/orgChart1"/>
    <dgm:cxn modelId="{F81BEBAF-3AB5-434B-B23C-B1D67D9A1CE6}" type="presParOf" srcId="{DD8606EB-9B1A-4622-A08F-F4F0E91BBF05}" destId="{A9870BAD-5FA4-40DF-ACFE-2DB6D52CDC0B}" srcOrd="2" destOrd="0" presId="urn:microsoft.com/office/officeart/2005/8/layout/orgChart1"/>
    <dgm:cxn modelId="{705B5753-53C9-4BD9-9350-CDF8F41F9BE5}" type="presParOf" srcId="{B33A39B1-0FDB-47ED-A515-F002FAD183D9}" destId="{CC727485-0B58-4D2D-A7B4-7CB71C921F93}" srcOrd="16" destOrd="0" presId="urn:microsoft.com/office/officeart/2005/8/layout/orgChart1"/>
    <dgm:cxn modelId="{210B2DAB-A392-45E8-AE7A-907D72272460}" type="presParOf" srcId="{B33A39B1-0FDB-47ED-A515-F002FAD183D9}" destId="{C1CD2ADA-B1DF-4D2A-8F26-67EBFF20E00B}" srcOrd="17" destOrd="0" presId="urn:microsoft.com/office/officeart/2005/8/layout/orgChart1"/>
    <dgm:cxn modelId="{98F06F83-A8E2-4133-BDF8-BC8A602A32C7}" type="presParOf" srcId="{C1CD2ADA-B1DF-4D2A-8F26-67EBFF20E00B}" destId="{F7411E3E-1367-4B83-9B91-D6A1C98A438F}" srcOrd="0" destOrd="0" presId="urn:microsoft.com/office/officeart/2005/8/layout/orgChart1"/>
    <dgm:cxn modelId="{044EB566-B984-4215-B806-0C7DF7353F27}" type="presParOf" srcId="{F7411E3E-1367-4B83-9B91-D6A1C98A438F}" destId="{E0A99D29-B07E-4339-878A-ED5DD3340C51}" srcOrd="0" destOrd="0" presId="urn:microsoft.com/office/officeart/2005/8/layout/orgChart1"/>
    <dgm:cxn modelId="{2876BAE3-5597-467F-BB0E-E5F736951E56}" type="presParOf" srcId="{F7411E3E-1367-4B83-9B91-D6A1C98A438F}" destId="{45ACB1C4-D601-47AE-A544-37617A892132}" srcOrd="1" destOrd="0" presId="urn:microsoft.com/office/officeart/2005/8/layout/orgChart1"/>
    <dgm:cxn modelId="{6F82D889-B6B2-48BA-BAAE-92CB62A4700F}" type="presParOf" srcId="{C1CD2ADA-B1DF-4D2A-8F26-67EBFF20E00B}" destId="{189D0141-0E82-4589-887C-33D307BBB82D}" srcOrd="1" destOrd="0" presId="urn:microsoft.com/office/officeart/2005/8/layout/orgChart1"/>
    <dgm:cxn modelId="{E0A8D2F9-E033-4C14-9E17-082F7F055893}" type="presParOf" srcId="{C1CD2ADA-B1DF-4D2A-8F26-67EBFF20E00B}" destId="{3A572A70-6709-4A5C-9BA6-E79DC8E291E9}" srcOrd="2" destOrd="0" presId="urn:microsoft.com/office/officeart/2005/8/layout/orgChart1"/>
    <dgm:cxn modelId="{511B92C7-6CA6-48D8-B383-13288C1A16FA}" type="presParOf" srcId="{B33A39B1-0FDB-47ED-A515-F002FAD183D9}" destId="{166EA2C7-DCFE-4C61-9258-18A9409CF4C2}" srcOrd="18" destOrd="0" presId="urn:microsoft.com/office/officeart/2005/8/layout/orgChart1"/>
    <dgm:cxn modelId="{5D8A973F-9455-49F8-9CBF-AED28018D5D9}" type="presParOf" srcId="{B33A39B1-0FDB-47ED-A515-F002FAD183D9}" destId="{EE389F29-D8A8-472A-8176-837F920A30AD}" srcOrd="19" destOrd="0" presId="urn:microsoft.com/office/officeart/2005/8/layout/orgChart1"/>
    <dgm:cxn modelId="{352D3B83-05C0-457D-AA75-D78F77A8EE02}" type="presParOf" srcId="{EE389F29-D8A8-472A-8176-837F920A30AD}" destId="{BEBD2D15-8D08-4B09-88C1-3CBEF4C2E145}" srcOrd="0" destOrd="0" presId="urn:microsoft.com/office/officeart/2005/8/layout/orgChart1"/>
    <dgm:cxn modelId="{968D71D0-CA37-4946-AE55-6ADCBED16976}" type="presParOf" srcId="{BEBD2D15-8D08-4B09-88C1-3CBEF4C2E145}" destId="{803A0529-26AE-4056-A874-2CB12AA9C5D7}" srcOrd="0" destOrd="0" presId="urn:microsoft.com/office/officeart/2005/8/layout/orgChart1"/>
    <dgm:cxn modelId="{41C9538E-9B8B-440F-BBD4-544551F0FD67}" type="presParOf" srcId="{BEBD2D15-8D08-4B09-88C1-3CBEF4C2E145}" destId="{E4D0FAC1-C3A1-4095-9A03-9A408C1AA3FB}" srcOrd="1" destOrd="0" presId="urn:microsoft.com/office/officeart/2005/8/layout/orgChart1"/>
    <dgm:cxn modelId="{1FA27AA9-D86A-492A-8D16-6B40D5763F3F}" type="presParOf" srcId="{EE389F29-D8A8-472A-8176-837F920A30AD}" destId="{327D641E-B543-4CA4-8189-8D32356F575E}" srcOrd="1" destOrd="0" presId="urn:microsoft.com/office/officeart/2005/8/layout/orgChart1"/>
    <dgm:cxn modelId="{6F86A06D-08BA-4EC7-8707-262E56E10BB9}" type="presParOf" srcId="{EE389F29-D8A8-472A-8176-837F920A30AD}" destId="{D7BFA263-4451-42E9-9EB6-0CF983A69A4D}" srcOrd="2" destOrd="0" presId="urn:microsoft.com/office/officeart/2005/8/layout/orgChart1"/>
    <dgm:cxn modelId="{8E5D0ACB-8B0F-449B-B7C1-A64A453565E0}" type="presParOf" srcId="{B33A39B1-0FDB-47ED-A515-F002FAD183D9}" destId="{3D8A797D-3DE5-4B2D-8B99-71BD47469649}" srcOrd="20" destOrd="0" presId="urn:microsoft.com/office/officeart/2005/8/layout/orgChart1"/>
    <dgm:cxn modelId="{0D4A00E6-71F7-4A33-915F-429A884218F6}" type="presParOf" srcId="{B33A39B1-0FDB-47ED-A515-F002FAD183D9}" destId="{07869075-7BFB-491E-BCE0-EB06171FF36F}" srcOrd="21" destOrd="0" presId="urn:microsoft.com/office/officeart/2005/8/layout/orgChart1"/>
    <dgm:cxn modelId="{F83274FF-F4A7-4162-88C4-BBF62FA55F26}" type="presParOf" srcId="{07869075-7BFB-491E-BCE0-EB06171FF36F}" destId="{CFF3424F-B117-4D94-A007-808382B602E0}" srcOrd="0" destOrd="0" presId="urn:microsoft.com/office/officeart/2005/8/layout/orgChart1"/>
    <dgm:cxn modelId="{1534D51B-CC8E-4F64-A70C-F45A719610E9}" type="presParOf" srcId="{CFF3424F-B117-4D94-A007-808382B602E0}" destId="{2AD5ECE0-74AB-4A7A-AE12-4318E95DF7B8}" srcOrd="0" destOrd="0" presId="urn:microsoft.com/office/officeart/2005/8/layout/orgChart1"/>
    <dgm:cxn modelId="{7A7E0443-C066-432E-A822-FB60E1FC88C4}" type="presParOf" srcId="{CFF3424F-B117-4D94-A007-808382B602E0}" destId="{7DC4A27F-6A4A-4089-BFB8-9D2FF4BBA869}" srcOrd="1" destOrd="0" presId="urn:microsoft.com/office/officeart/2005/8/layout/orgChart1"/>
    <dgm:cxn modelId="{908F1A24-AB8A-4D72-AB1A-F9F66193DFCB}" type="presParOf" srcId="{07869075-7BFB-491E-BCE0-EB06171FF36F}" destId="{41F4FEA7-30E0-41F2-A0D7-EF3C246F2B8C}" srcOrd="1" destOrd="0" presId="urn:microsoft.com/office/officeart/2005/8/layout/orgChart1"/>
    <dgm:cxn modelId="{0FC7B28B-D92D-424E-81DD-AE9D7CA88C9D}" type="presParOf" srcId="{07869075-7BFB-491E-BCE0-EB06171FF36F}" destId="{13C77039-4CAF-4349-87DB-E87CDB1C3AAC}" srcOrd="2" destOrd="0" presId="urn:microsoft.com/office/officeart/2005/8/layout/orgChart1"/>
    <dgm:cxn modelId="{6704CEC0-197C-46C1-B8A0-167A23339EE6}" type="presParOf" srcId="{B33A39B1-0FDB-47ED-A515-F002FAD183D9}" destId="{993D8B12-EA90-47F0-8B85-96CC51D08EAF}" srcOrd="22" destOrd="0" presId="urn:microsoft.com/office/officeart/2005/8/layout/orgChart1"/>
    <dgm:cxn modelId="{6B0474C6-FD2D-46BD-82E8-2643ADAB6C87}" type="presParOf" srcId="{B33A39B1-0FDB-47ED-A515-F002FAD183D9}" destId="{DFC9C5DC-C990-4D95-AF36-EF9FFC20466B}" srcOrd="23" destOrd="0" presId="urn:microsoft.com/office/officeart/2005/8/layout/orgChart1"/>
    <dgm:cxn modelId="{BCF1F519-807E-4F23-8C7D-32EAB70A6680}" type="presParOf" srcId="{DFC9C5DC-C990-4D95-AF36-EF9FFC20466B}" destId="{3C9960F2-3867-4C5A-B74C-3F1FBA4966BC}" srcOrd="0" destOrd="0" presId="urn:microsoft.com/office/officeart/2005/8/layout/orgChart1"/>
    <dgm:cxn modelId="{06307F24-76A5-4E52-B24E-B8082F35C72B}" type="presParOf" srcId="{3C9960F2-3867-4C5A-B74C-3F1FBA4966BC}" destId="{60DC3DC5-1FC3-4BCD-A212-4F2A41445680}" srcOrd="0" destOrd="0" presId="urn:microsoft.com/office/officeart/2005/8/layout/orgChart1"/>
    <dgm:cxn modelId="{6E63A9E1-72A7-4A9F-911E-2B73FA7D7347}" type="presParOf" srcId="{3C9960F2-3867-4C5A-B74C-3F1FBA4966BC}" destId="{18FA4DEF-5BD5-4858-9D4F-1B04A7DDDC51}" srcOrd="1" destOrd="0" presId="urn:microsoft.com/office/officeart/2005/8/layout/orgChart1"/>
    <dgm:cxn modelId="{45452EB8-32D9-49AC-B438-2BC33217E4DD}" type="presParOf" srcId="{DFC9C5DC-C990-4D95-AF36-EF9FFC20466B}" destId="{94372FB1-C63D-42BF-A4F0-B49104880A1A}" srcOrd="1" destOrd="0" presId="urn:microsoft.com/office/officeart/2005/8/layout/orgChart1"/>
    <dgm:cxn modelId="{E246E8E0-0FD1-4FFD-A048-C74E33D64935}" type="presParOf" srcId="{DFC9C5DC-C990-4D95-AF36-EF9FFC20466B}" destId="{0D866B7E-BA00-4453-82D7-FFC44BC82E77}" srcOrd="2" destOrd="0" presId="urn:microsoft.com/office/officeart/2005/8/layout/orgChart1"/>
    <dgm:cxn modelId="{06805B3D-0A1E-4A37-9A03-D76D812A62AF}" type="presParOf" srcId="{B33A39B1-0FDB-47ED-A515-F002FAD183D9}" destId="{B984AADD-711E-4222-A107-BB3D9F6F71D7}" srcOrd="24" destOrd="0" presId="urn:microsoft.com/office/officeart/2005/8/layout/orgChart1"/>
    <dgm:cxn modelId="{BC99B5B4-EB61-475E-B3EF-26491E65AEB5}" type="presParOf" srcId="{B33A39B1-0FDB-47ED-A515-F002FAD183D9}" destId="{2E00D947-00AE-4EF8-B221-EA0E86A592CF}" srcOrd="25" destOrd="0" presId="urn:microsoft.com/office/officeart/2005/8/layout/orgChart1"/>
    <dgm:cxn modelId="{0A0B9721-FCB4-4C77-B205-156535D08668}" type="presParOf" srcId="{2E00D947-00AE-4EF8-B221-EA0E86A592CF}" destId="{EA4F6B12-7701-45C3-91F5-09577FA4846F}" srcOrd="0" destOrd="0" presId="urn:microsoft.com/office/officeart/2005/8/layout/orgChart1"/>
    <dgm:cxn modelId="{76989BDA-149D-46A1-A552-8D3CBAAD8A64}" type="presParOf" srcId="{EA4F6B12-7701-45C3-91F5-09577FA4846F}" destId="{BF4FA70C-4240-44DB-86F0-BD96F19E3F5D}" srcOrd="0" destOrd="0" presId="urn:microsoft.com/office/officeart/2005/8/layout/orgChart1"/>
    <dgm:cxn modelId="{E1B58108-69DB-40FB-BABB-2F527880CCA6}" type="presParOf" srcId="{EA4F6B12-7701-45C3-91F5-09577FA4846F}" destId="{4B8BEBDE-6CE9-4518-86E1-B3D29ABA4A1B}" srcOrd="1" destOrd="0" presId="urn:microsoft.com/office/officeart/2005/8/layout/orgChart1"/>
    <dgm:cxn modelId="{043E5B50-09C0-4712-96D6-5BC30AA88D52}" type="presParOf" srcId="{2E00D947-00AE-4EF8-B221-EA0E86A592CF}" destId="{C41023B1-325C-4F43-B1DB-10B32E3B8859}" srcOrd="1" destOrd="0" presId="urn:microsoft.com/office/officeart/2005/8/layout/orgChart1"/>
    <dgm:cxn modelId="{60509E82-0D82-4F59-8E08-92A90B1E0233}" type="presParOf" srcId="{2E00D947-00AE-4EF8-B221-EA0E86A592CF}" destId="{0C4D3EEB-2CA8-4D37-9A80-D84DB2FC9269}" srcOrd="2" destOrd="0" presId="urn:microsoft.com/office/officeart/2005/8/layout/orgChart1"/>
    <dgm:cxn modelId="{D85B1A09-1FBB-4396-A78F-8523357AB49A}" type="presParOf" srcId="{B33A39B1-0FDB-47ED-A515-F002FAD183D9}" destId="{492B0C88-C67A-4EDA-8CC5-48C5A85BD0CA}" srcOrd="26" destOrd="0" presId="urn:microsoft.com/office/officeart/2005/8/layout/orgChart1"/>
    <dgm:cxn modelId="{F61D6375-1135-42E3-BCA1-79A520671D3C}" type="presParOf" srcId="{B33A39B1-0FDB-47ED-A515-F002FAD183D9}" destId="{B65A0DED-7D1D-4B84-8C0E-BF8DB369D5B9}" srcOrd="27" destOrd="0" presId="urn:microsoft.com/office/officeart/2005/8/layout/orgChart1"/>
    <dgm:cxn modelId="{2513A5E0-7027-4EF7-9726-A88C63FF8874}" type="presParOf" srcId="{B65A0DED-7D1D-4B84-8C0E-BF8DB369D5B9}" destId="{04E4CBC0-2E7C-49CE-85A8-640AC1363DA4}" srcOrd="0" destOrd="0" presId="urn:microsoft.com/office/officeart/2005/8/layout/orgChart1"/>
    <dgm:cxn modelId="{224C2CD7-59D3-4261-B018-9AF671B0F827}" type="presParOf" srcId="{04E4CBC0-2E7C-49CE-85A8-640AC1363DA4}" destId="{E0B8A65A-73F3-4509-B025-83DDA8C08BF7}" srcOrd="0" destOrd="0" presId="urn:microsoft.com/office/officeart/2005/8/layout/orgChart1"/>
    <dgm:cxn modelId="{1F3742E5-CFC9-4D7D-BCB4-254CD88A85DC}" type="presParOf" srcId="{04E4CBC0-2E7C-49CE-85A8-640AC1363DA4}" destId="{5BC5AC76-4B61-4B26-ABDC-DEDFEAFBDEB5}" srcOrd="1" destOrd="0" presId="urn:microsoft.com/office/officeart/2005/8/layout/orgChart1"/>
    <dgm:cxn modelId="{2540E564-5ADE-46E8-9251-E51379FF1FE3}" type="presParOf" srcId="{B65A0DED-7D1D-4B84-8C0E-BF8DB369D5B9}" destId="{84644AF3-CC57-4745-96D7-F6E2351C9C76}" srcOrd="1" destOrd="0" presId="urn:microsoft.com/office/officeart/2005/8/layout/orgChart1"/>
    <dgm:cxn modelId="{791AB9D8-BEC4-4868-91D9-6E34313265BC}" type="presParOf" srcId="{B65A0DED-7D1D-4B84-8C0E-BF8DB369D5B9}" destId="{103E4A31-9A38-481A-AF89-C9E53850BB69}" srcOrd="2" destOrd="0" presId="urn:microsoft.com/office/officeart/2005/8/layout/orgChart1"/>
    <dgm:cxn modelId="{D7802C2E-5015-44C0-952B-12D529DE31FA}" type="presParOf" srcId="{F19122BF-325F-45A8-8308-600944B5E877}" destId="{4CCB20B8-6AD7-4FBE-AD4B-A96FCBB4C262}" srcOrd="2" destOrd="0" presId="urn:microsoft.com/office/officeart/2005/8/layout/orgChart1"/>
    <dgm:cxn modelId="{F16049BC-E786-4DC1-8615-58246D798813}" type="presParOf" srcId="{E640C14F-10CB-4308-B906-C36DEE8B199A}" destId="{6E0A2DA9-2C8E-4E1E-A880-AAEA9ADC7905}" srcOrd="6" destOrd="0" presId="urn:microsoft.com/office/officeart/2005/8/layout/orgChart1"/>
    <dgm:cxn modelId="{F298EF74-7FE5-41FC-952B-6C7371CCBA64}" type="presParOf" srcId="{E640C14F-10CB-4308-B906-C36DEE8B199A}" destId="{06C73A06-53D7-4549-A416-52E5472C6442}" srcOrd="7" destOrd="0" presId="urn:microsoft.com/office/officeart/2005/8/layout/orgChart1"/>
    <dgm:cxn modelId="{2FFF1B11-CC16-4D55-B74C-1BE0D1DEBA4B}" type="presParOf" srcId="{06C73A06-53D7-4549-A416-52E5472C6442}" destId="{1BC208F4-CB11-480A-B09B-3F7A8514669A}" srcOrd="0" destOrd="0" presId="urn:microsoft.com/office/officeart/2005/8/layout/orgChart1"/>
    <dgm:cxn modelId="{F7511878-DFC9-406E-8F52-FFCAC8FA41CA}" type="presParOf" srcId="{1BC208F4-CB11-480A-B09B-3F7A8514669A}" destId="{56580E25-F26E-43CB-9E2F-DE796F5766BC}" srcOrd="0" destOrd="0" presId="urn:microsoft.com/office/officeart/2005/8/layout/orgChart1"/>
    <dgm:cxn modelId="{C9494577-1E1B-419B-A0D5-C1453148238B}" type="presParOf" srcId="{1BC208F4-CB11-480A-B09B-3F7A8514669A}" destId="{78404BA5-7AFB-49CF-9947-6AB00092D7C3}" srcOrd="1" destOrd="0" presId="urn:microsoft.com/office/officeart/2005/8/layout/orgChart1"/>
    <dgm:cxn modelId="{58CF28F6-F79E-4315-8115-575472F50C9F}" type="presParOf" srcId="{06C73A06-53D7-4549-A416-52E5472C6442}" destId="{7FF633D1-F992-4D35-81E1-0E69291E38CE}" srcOrd="1" destOrd="0" presId="urn:microsoft.com/office/officeart/2005/8/layout/orgChart1"/>
    <dgm:cxn modelId="{25686CB2-037C-4323-B07C-969E685A8C51}" type="presParOf" srcId="{06C73A06-53D7-4549-A416-52E5472C6442}" destId="{4F7B1E78-643E-43DD-A1C5-726DB3F804CB}" srcOrd="2" destOrd="0" presId="urn:microsoft.com/office/officeart/2005/8/layout/orgChart1"/>
    <dgm:cxn modelId="{F102C69C-8483-47A0-A961-4E9DDFBC5BF4}" type="presParOf" srcId="{E640C14F-10CB-4308-B906-C36DEE8B199A}" destId="{1D6D1A4B-C08C-4BAC-AE55-8E201864916A}" srcOrd="8" destOrd="0" presId="urn:microsoft.com/office/officeart/2005/8/layout/orgChart1"/>
    <dgm:cxn modelId="{D7DC27A7-AEB1-4B71-BBDC-F870A97DEB3E}" type="presParOf" srcId="{E640C14F-10CB-4308-B906-C36DEE8B199A}" destId="{BD983757-0A69-4AC4-888B-1BCC56AB5D10}" srcOrd="9" destOrd="0" presId="urn:microsoft.com/office/officeart/2005/8/layout/orgChart1"/>
    <dgm:cxn modelId="{BC08C371-98B2-47DB-A26D-474DAB1363A9}" type="presParOf" srcId="{BD983757-0A69-4AC4-888B-1BCC56AB5D10}" destId="{33CD9463-528C-40EA-A510-6E6FD94A6311}" srcOrd="0" destOrd="0" presId="urn:microsoft.com/office/officeart/2005/8/layout/orgChart1"/>
    <dgm:cxn modelId="{90F399B4-EC57-4320-BEB2-4EDCA8758CCD}" type="presParOf" srcId="{33CD9463-528C-40EA-A510-6E6FD94A6311}" destId="{89BDB1F4-4A3D-4B42-87C5-0A3E0C7E1521}" srcOrd="0" destOrd="0" presId="urn:microsoft.com/office/officeart/2005/8/layout/orgChart1"/>
    <dgm:cxn modelId="{572BF79D-8D09-415E-B7D8-75DE63427354}" type="presParOf" srcId="{33CD9463-528C-40EA-A510-6E6FD94A6311}" destId="{859C1FDC-E631-45A4-81E7-39070772EA43}" srcOrd="1" destOrd="0" presId="urn:microsoft.com/office/officeart/2005/8/layout/orgChart1"/>
    <dgm:cxn modelId="{582F0336-1EEE-423D-8F7A-A5CFD4E5FA4F}" type="presParOf" srcId="{BD983757-0A69-4AC4-888B-1BCC56AB5D10}" destId="{BB8FCBCA-224F-492F-AAD6-4D31B76C7E5E}" srcOrd="1" destOrd="0" presId="urn:microsoft.com/office/officeart/2005/8/layout/orgChart1"/>
    <dgm:cxn modelId="{993166D2-739B-4F22-8674-6A14ABCB815B}" type="presParOf" srcId="{BD983757-0A69-4AC4-888B-1BCC56AB5D10}" destId="{3BA04242-18E2-4E37-AFC6-6A252D0524A8}" srcOrd="2" destOrd="0" presId="urn:microsoft.com/office/officeart/2005/8/layout/orgChart1"/>
    <dgm:cxn modelId="{03F43798-4623-4C38-BE26-F76B27B4B9B9}" type="presParOf" srcId="{EA63AEA4-AF30-4A6D-A0A4-ABDD45DE7147}" destId="{EDDC2846-8FC1-4389-AA0B-35B3BCBB0541}" srcOrd="2" destOrd="0" presId="urn:microsoft.com/office/officeart/2005/8/layout/orgChart1"/>
    <dgm:cxn modelId="{A053464B-C41C-4F35-A4CA-812473AA9DE6}" type="presParOf" srcId="{3709C818-9856-44AC-9198-69B312C7845E}" destId="{252502EE-54CA-40A1-B3B5-0BEADC82074A}" srcOrd="1" destOrd="0" presId="urn:microsoft.com/office/officeart/2005/8/layout/orgChart1"/>
    <dgm:cxn modelId="{1DE54ED7-B7AE-43AD-A856-1F7E3151B9CC}" type="presParOf" srcId="{252502EE-54CA-40A1-B3B5-0BEADC82074A}" destId="{A5FC4FA9-8CBC-4FDB-B8CC-37B087C737A8}" srcOrd="0" destOrd="0" presId="urn:microsoft.com/office/officeart/2005/8/layout/orgChart1"/>
    <dgm:cxn modelId="{FCF55A32-B522-4189-93BD-685CBF58A51F}" type="presParOf" srcId="{A5FC4FA9-8CBC-4FDB-B8CC-37B087C737A8}" destId="{454A3FAD-1B18-44B0-A7DB-767FDFC350A8}" srcOrd="0" destOrd="0" presId="urn:microsoft.com/office/officeart/2005/8/layout/orgChart1"/>
    <dgm:cxn modelId="{B6B981E1-7334-4859-8F49-CB521818F69E}" type="presParOf" srcId="{A5FC4FA9-8CBC-4FDB-B8CC-37B087C737A8}" destId="{7854A4AB-ED7E-4B7C-BDC0-6C8DF9051847}" srcOrd="1" destOrd="0" presId="urn:microsoft.com/office/officeart/2005/8/layout/orgChart1"/>
    <dgm:cxn modelId="{E90DA03C-DFAF-4FCD-A1ED-978013E10417}" type="presParOf" srcId="{252502EE-54CA-40A1-B3B5-0BEADC82074A}" destId="{594029A2-3870-452F-B8F6-650BC2D676D8}" srcOrd="1" destOrd="0" presId="urn:microsoft.com/office/officeart/2005/8/layout/orgChart1"/>
    <dgm:cxn modelId="{17C8A111-6ADB-4911-8E61-6CF42A465617}" type="presParOf" srcId="{252502EE-54CA-40A1-B3B5-0BEADC82074A}" destId="{9AE8B50E-12F6-4C33-B770-DA17E22B37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ACE9A3-793C-4481-BC2B-9E3D2BC6FE9E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6A46563-B2E2-47DA-A738-9F082BB8BAB2}">
      <dgm:prSet phldrT="[Text]"/>
      <dgm:spPr/>
      <dgm:t>
        <a:bodyPr/>
        <a:lstStyle/>
        <a:p>
          <a:r>
            <a:rPr lang="en-US" dirty="0"/>
            <a:t>NPA: 1.65%</a:t>
          </a:r>
        </a:p>
      </dgm:t>
    </dgm:pt>
    <dgm:pt modelId="{20ACD378-88D9-4D24-8B41-27A1057BABD8}" type="parTrans" cxnId="{26ECEA34-4515-4EC3-9B33-06926DAED6EA}">
      <dgm:prSet/>
      <dgm:spPr/>
      <dgm:t>
        <a:bodyPr/>
        <a:lstStyle/>
        <a:p>
          <a:endParaRPr lang="en-US"/>
        </a:p>
      </dgm:t>
    </dgm:pt>
    <dgm:pt modelId="{13FA4814-1C30-4FFA-9A65-57C0A9496EB7}" type="sibTrans" cxnId="{26ECEA34-4515-4EC3-9B33-06926DAED6EA}">
      <dgm:prSet/>
      <dgm:spPr/>
      <dgm:t>
        <a:bodyPr/>
        <a:lstStyle/>
        <a:p>
          <a:endParaRPr lang="en-US"/>
        </a:p>
      </dgm:t>
    </dgm:pt>
    <dgm:pt modelId="{81913523-38DB-44FF-BACE-9C561B3DD143}">
      <dgm:prSet phldrT="[Text]"/>
      <dgm:spPr/>
      <dgm:t>
        <a:bodyPr/>
        <a:lstStyle/>
        <a:p>
          <a:r>
            <a:rPr lang="en-US" dirty="0"/>
            <a:t>ROA: 1.07% (F)</a:t>
          </a:r>
        </a:p>
      </dgm:t>
    </dgm:pt>
    <dgm:pt modelId="{55747C70-AA16-4F34-BAA6-D0A80CFE10FF}" type="parTrans" cxnId="{1E0BA42B-F5E3-477C-9190-1F6C3309A36F}">
      <dgm:prSet/>
      <dgm:spPr/>
      <dgm:t>
        <a:bodyPr/>
        <a:lstStyle/>
        <a:p>
          <a:endParaRPr lang="en-US"/>
        </a:p>
      </dgm:t>
    </dgm:pt>
    <dgm:pt modelId="{74216DA5-A2C3-4CE8-8A25-8620D684CF84}" type="sibTrans" cxnId="{1E0BA42B-F5E3-477C-9190-1F6C3309A36F}">
      <dgm:prSet/>
      <dgm:spPr/>
      <dgm:t>
        <a:bodyPr/>
        <a:lstStyle/>
        <a:p>
          <a:endParaRPr lang="en-US"/>
        </a:p>
      </dgm:t>
    </dgm:pt>
    <dgm:pt modelId="{36A258DD-8788-4DA8-986D-25944706AC9F}">
      <dgm:prSet phldrT="[Text]"/>
      <dgm:spPr/>
      <dgm:t>
        <a:bodyPr/>
        <a:lstStyle/>
        <a:p>
          <a:r>
            <a:rPr lang="en-US" dirty="0"/>
            <a:t>ROE: 6.5% (F)</a:t>
          </a:r>
        </a:p>
      </dgm:t>
    </dgm:pt>
    <dgm:pt modelId="{C412330E-25AC-4C12-8FBA-0185D00C8C21}" type="parTrans" cxnId="{D7776398-2C57-4836-A051-E5882FC472B9}">
      <dgm:prSet/>
      <dgm:spPr/>
      <dgm:t>
        <a:bodyPr/>
        <a:lstStyle/>
        <a:p>
          <a:endParaRPr lang="en-US"/>
        </a:p>
      </dgm:t>
    </dgm:pt>
    <dgm:pt modelId="{41601C31-8C61-4376-8177-7FBFEFEB8FFC}" type="sibTrans" cxnId="{D7776398-2C57-4836-A051-E5882FC472B9}">
      <dgm:prSet/>
      <dgm:spPr/>
      <dgm:t>
        <a:bodyPr/>
        <a:lstStyle/>
        <a:p>
          <a:endParaRPr lang="en-US"/>
        </a:p>
      </dgm:t>
    </dgm:pt>
    <dgm:pt modelId="{95EEBA4F-4DB8-474A-ACFD-2EAB51E3F74A}">
      <dgm:prSet phldrT="[Text]"/>
      <dgm:spPr/>
      <dgm:t>
        <a:bodyPr/>
        <a:lstStyle/>
        <a:p>
          <a:r>
            <a:rPr lang="en-US" dirty="0"/>
            <a:t>CAR: 16.64%</a:t>
          </a:r>
        </a:p>
      </dgm:t>
    </dgm:pt>
    <dgm:pt modelId="{495955DB-B773-4297-9BE0-F4377AE861DF}" type="parTrans" cxnId="{6BFEF009-2384-4AD6-9E1D-DF795DCCCEC4}">
      <dgm:prSet/>
      <dgm:spPr/>
      <dgm:t>
        <a:bodyPr/>
        <a:lstStyle/>
        <a:p>
          <a:endParaRPr lang="en-US"/>
        </a:p>
      </dgm:t>
    </dgm:pt>
    <dgm:pt modelId="{BF3ABFAB-18F7-44DC-8DDD-073143D06AD7}" type="sibTrans" cxnId="{6BFEF009-2384-4AD6-9E1D-DF795DCCCEC4}">
      <dgm:prSet/>
      <dgm:spPr/>
      <dgm:t>
        <a:bodyPr/>
        <a:lstStyle/>
        <a:p>
          <a:endParaRPr lang="en-US"/>
        </a:p>
      </dgm:t>
    </dgm:pt>
    <dgm:pt modelId="{1CEA9DC9-A01B-45CF-B815-A8186E4AA44B}">
      <dgm:prSet phldrT="[Text]"/>
      <dgm:spPr/>
      <dgm:t>
        <a:bodyPr/>
        <a:lstStyle/>
        <a:p>
          <a:r>
            <a:rPr lang="en-US" dirty="0"/>
            <a:t>Tier 1: 15.84%</a:t>
          </a:r>
        </a:p>
      </dgm:t>
    </dgm:pt>
    <dgm:pt modelId="{774CE4D6-8B99-457B-806E-D1009309C114}" type="parTrans" cxnId="{409AF008-A97F-4775-B856-9DAAE340F609}">
      <dgm:prSet/>
      <dgm:spPr/>
      <dgm:t>
        <a:bodyPr/>
        <a:lstStyle/>
        <a:p>
          <a:endParaRPr lang="en-US"/>
        </a:p>
      </dgm:t>
    </dgm:pt>
    <dgm:pt modelId="{D2D1684E-0632-4C2F-BAA8-7DA612C2C6C7}" type="sibTrans" cxnId="{409AF008-A97F-4775-B856-9DAAE340F609}">
      <dgm:prSet/>
      <dgm:spPr/>
      <dgm:t>
        <a:bodyPr/>
        <a:lstStyle/>
        <a:p>
          <a:endParaRPr lang="en-US"/>
        </a:p>
      </dgm:t>
    </dgm:pt>
    <dgm:pt modelId="{B7CE8961-F54F-454D-9401-A42561DB4443}" type="pres">
      <dgm:prSet presAssocID="{36ACE9A3-793C-4481-BC2B-9E3D2BC6FE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4C731-90AF-429B-83E5-F03966373A0E}" type="pres">
      <dgm:prSet presAssocID="{56A46563-B2E2-47DA-A738-9F082BB8BA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2C69F-2594-440A-856C-42FFDA6028BF}" type="pres">
      <dgm:prSet presAssocID="{13FA4814-1C30-4FFA-9A65-57C0A9496EB7}" presName="sibTrans" presStyleCnt="0"/>
      <dgm:spPr/>
    </dgm:pt>
    <dgm:pt modelId="{C001A8C7-55F3-4866-9567-6A3F8A254D7E}" type="pres">
      <dgm:prSet presAssocID="{81913523-38DB-44FF-BACE-9C561B3DD14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16E49-39FA-4AF2-A4CD-D405EE6D8C86}" type="pres">
      <dgm:prSet presAssocID="{74216DA5-A2C3-4CE8-8A25-8620D684CF84}" presName="sibTrans" presStyleCnt="0"/>
      <dgm:spPr/>
    </dgm:pt>
    <dgm:pt modelId="{EA9A8532-DA94-482B-86F1-9DA04E5BEAC5}" type="pres">
      <dgm:prSet presAssocID="{36A258DD-8788-4DA8-986D-25944706AC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90BD5-A4B2-4B53-967A-C7183AB7C79F}" type="pres">
      <dgm:prSet presAssocID="{41601C31-8C61-4376-8177-7FBFEFEB8FFC}" presName="sibTrans" presStyleCnt="0"/>
      <dgm:spPr/>
    </dgm:pt>
    <dgm:pt modelId="{67A6CA25-4A62-40CF-919C-A44355EB00F7}" type="pres">
      <dgm:prSet presAssocID="{95EEBA4F-4DB8-474A-ACFD-2EAB51E3F74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9BEDE-8C72-4D5F-B845-9EE3F405E2B2}" type="pres">
      <dgm:prSet presAssocID="{BF3ABFAB-18F7-44DC-8DDD-073143D06AD7}" presName="sibTrans" presStyleCnt="0"/>
      <dgm:spPr/>
    </dgm:pt>
    <dgm:pt modelId="{287641F5-CAA0-498B-A83F-AB3C437487AD}" type="pres">
      <dgm:prSet presAssocID="{1CEA9DC9-A01B-45CF-B815-A8186E4AA4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776398-2C57-4836-A051-E5882FC472B9}" srcId="{36ACE9A3-793C-4481-BC2B-9E3D2BC6FE9E}" destId="{36A258DD-8788-4DA8-986D-25944706AC9F}" srcOrd="2" destOrd="0" parTransId="{C412330E-25AC-4C12-8FBA-0185D00C8C21}" sibTransId="{41601C31-8C61-4376-8177-7FBFEFEB8FFC}"/>
    <dgm:cxn modelId="{809292DD-C8D8-4A33-9321-8A9ED8E57635}" type="presOf" srcId="{81913523-38DB-44FF-BACE-9C561B3DD143}" destId="{C001A8C7-55F3-4866-9567-6A3F8A254D7E}" srcOrd="0" destOrd="0" presId="urn:microsoft.com/office/officeart/2005/8/layout/default"/>
    <dgm:cxn modelId="{9AD1A227-591E-4B9C-8B24-4E348780D13E}" type="presOf" srcId="{95EEBA4F-4DB8-474A-ACFD-2EAB51E3F74A}" destId="{67A6CA25-4A62-40CF-919C-A44355EB00F7}" srcOrd="0" destOrd="0" presId="urn:microsoft.com/office/officeart/2005/8/layout/default"/>
    <dgm:cxn modelId="{26ECEA34-4515-4EC3-9B33-06926DAED6EA}" srcId="{36ACE9A3-793C-4481-BC2B-9E3D2BC6FE9E}" destId="{56A46563-B2E2-47DA-A738-9F082BB8BAB2}" srcOrd="0" destOrd="0" parTransId="{20ACD378-88D9-4D24-8B41-27A1057BABD8}" sibTransId="{13FA4814-1C30-4FFA-9A65-57C0A9496EB7}"/>
    <dgm:cxn modelId="{0E19C49B-29DE-4B6D-B742-FAB28AD96B6E}" type="presOf" srcId="{1CEA9DC9-A01B-45CF-B815-A8186E4AA44B}" destId="{287641F5-CAA0-498B-A83F-AB3C437487AD}" srcOrd="0" destOrd="0" presId="urn:microsoft.com/office/officeart/2005/8/layout/default"/>
    <dgm:cxn modelId="{E0561ADC-516E-4749-8818-C77EDFBBC000}" type="presOf" srcId="{56A46563-B2E2-47DA-A738-9F082BB8BAB2}" destId="{6794C731-90AF-429B-83E5-F03966373A0E}" srcOrd="0" destOrd="0" presId="urn:microsoft.com/office/officeart/2005/8/layout/default"/>
    <dgm:cxn modelId="{409AF008-A97F-4775-B856-9DAAE340F609}" srcId="{36ACE9A3-793C-4481-BC2B-9E3D2BC6FE9E}" destId="{1CEA9DC9-A01B-45CF-B815-A8186E4AA44B}" srcOrd="4" destOrd="0" parTransId="{774CE4D6-8B99-457B-806E-D1009309C114}" sibTransId="{D2D1684E-0632-4C2F-BAA8-7DA612C2C6C7}"/>
    <dgm:cxn modelId="{DED05AF4-9916-4D61-867F-AA179076E8E4}" type="presOf" srcId="{36A258DD-8788-4DA8-986D-25944706AC9F}" destId="{EA9A8532-DA94-482B-86F1-9DA04E5BEAC5}" srcOrd="0" destOrd="0" presId="urn:microsoft.com/office/officeart/2005/8/layout/default"/>
    <dgm:cxn modelId="{5E2CA143-D901-4094-8EE1-94EB1F34897A}" type="presOf" srcId="{36ACE9A3-793C-4481-BC2B-9E3D2BC6FE9E}" destId="{B7CE8961-F54F-454D-9401-A42561DB4443}" srcOrd="0" destOrd="0" presId="urn:microsoft.com/office/officeart/2005/8/layout/default"/>
    <dgm:cxn modelId="{6BFEF009-2384-4AD6-9E1D-DF795DCCCEC4}" srcId="{36ACE9A3-793C-4481-BC2B-9E3D2BC6FE9E}" destId="{95EEBA4F-4DB8-474A-ACFD-2EAB51E3F74A}" srcOrd="3" destOrd="0" parTransId="{495955DB-B773-4297-9BE0-F4377AE861DF}" sibTransId="{BF3ABFAB-18F7-44DC-8DDD-073143D06AD7}"/>
    <dgm:cxn modelId="{1E0BA42B-F5E3-477C-9190-1F6C3309A36F}" srcId="{36ACE9A3-793C-4481-BC2B-9E3D2BC6FE9E}" destId="{81913523-38DB-44FF-BACE-9C561B3DD143}" srcOrd="1" destOrd="0" parTransId="{55747C70-AA16-4F34-BAA6-D0A80CFE10FF}" sibTransId="{74216DA5-A2C3-4CE8-8A25-8620D684CF84}"/>
    <dgm:cxn modelId="{FAED662B-D588-4A44-BF87-36B27A601717}" type="presParOf" srcId="{B7CE8961-F54F-454D-9401-A42561DB4443}" destId="{6794C731-90AF-429B-83E5-F03966373A0E}" srcOrd="0" destOrd="0" presId="urn:microsoft.com/office/officeart/2005/8/layout/default"/>
    <dgm:cxn modelId="{C5134CA5-6F5D-4373-8B93-9B4A81A86BC5}" type="presParOf" srcId="{B7CE8961-F54F-454D-9401-A42561DB4443}" destId="{4FC2C69F-2594-440A-856C-42FFDA6028BF}" srcOrd="1" destOrd="0" presId="urn:microsoft.com/office/officeart/2005/8/layout/default"/>
    <dgm:cxn modelId="{3387DC75-1A9B-4AE7-8126-782388E1D9AC}" type="presParOf" srcId="{B7CE8961-F54F-454D-9401-A42561DB4443}" destId="{C001A8C7-55F3-4866-9567-6A3F8A254D7E}" srcOrd="2" destOrd="0" presId="urn:microsoft.com/office/officeart/2005/8/layout/default"/>
    <dgm:cxn modelId="{56502342-C548-4AE2-AC7D-A52E5826DD3F}" type="presParOf" srcId="{B7CE8961-F54F-454D-9401-A42561DB4443}" destId="{98716E49-39FA-4AF2-A4CD-D405EE6D8C86}" srcOrd="3" destOrd="0" presId="urn:microsoft.com/office/officeart/2005/8/layout/default"/>
    <dgm:cxn modelId="{16EDD52F-2AFB-4BC8-ADD4-328A2D2B38B2}" type="presParOf" srcId="{B7CE8961-F54F-454D-9401-A42561DB4443}" destId="{EA9A8532-DA94-482B-86F1-9DA04E5BEAC5}" srcOrd="4" destOrd="0" presId="urn:microsoft.com/office/officeart/2005/8/layout/default"/>
    <dgm:cxn modelId="{2EA99157-F75B-4A0F-BA03-DE2CFB0A3CCD}" type="presParOf" srcId="{B7CE8961-F54F-454D-9401-A42561DB4443}" destId="{C9590BD5-A4B2-4B53-967A-C7183AB7C79F}" srcOrd="5" destOrd="0" presId="urn:microsoft.com/office/officeart/2005/8/layout/default"/>
    <dgm:cxn modelId="{A71CB43C-69F0-4B43-8E6D-DDFB47578AF1}" type="presParOf" srcId="{B7CE8961-F54F-454D-9401-A42561DB4443}" destId="{67A6CA25-4A62-40CF-919C-A44355EB00F7}" srcOrd="6" destOrd="0" presId="urn:microsoft.com/office/officeart/2005/8/layout/default"/>
    <dgm:cxn modelId="{3EBAF6BA-8E6A-4D8A-89BF-736490EB34FA}" type="presParOf" srcId="{B7CE8961-F54F-454D-9401-A42561DB4443}" destId="{8B69BEDE-8C72-4D5F-B845-9EE3F405E2B2}" srcOrd="7" destOrd="0" presId="urn:microsoft.com/office/officeart/2005/8/layout/default"/>
    <dgm:cxn modelId="{0109B073-EC03-44A2-A578-646FA78DC8ED}" type="presParOf" srcId="{B7CE8961-F54F-454D-9401-A42561DB4443}" destId="{287641F5-CAA0-498B-A83F-AB3C437487A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8DB0B6-8686-4080-8435-B1529BE34191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8054C9-904C-45DB-B760-5FE673D9F839}">
      <dgm:prSet phldrT="[Text]"/>
      <dgm:spPr/>
      <dgm:t>
        <a:bodyPr/>
        <a:lstStyle/>
        <a:p>
          <a:r>
            <a:rPr lang="en-US" dirty="0"/>
            <a:t>Stakeholders</a:t>
          </a:r>
        </a:p>
      </dgm:t>
    </dgm:pt>
    <dgm:pt modelId="{8097158D-601B-4091-8BE0-1C4A2387EB8B}" type="parTrans" cxnId="{F1461B71-C136-42F0-8863-570BABF7E745}">
      <dgm:prSet/>
      <dgm:spPr/>
      <dgm:t>
        <a:bodyPr/>
        <a:lstStyle/>
        <a:p>
          <a:endParaRPr lang="en-US"/>
        </a:p>
      </dgm:t>
    </dgm:pt>
    <dgm:pt modelId="{FA4C1B35-133B-483D-96B4-39B305A8CD6A}" type="sibTrans" cxnId="{F1461B71-C136-42F0-8863-570BABF7E745}">
      <dgm:prSet/>
      <dgm:spPr/>
      <dgm:t>
        <a:bodyPr/>
        <a:lstStyle/>
        <a:p>
          <a:endParaRPr lang="en-US"/>
        </a:p>
      </dgm:t>
    </dgm:pt>
    <dgm:pt modelId="{FB03FCE0-67BD-42FC-870C-658058DBE8D8}">
      <dgm:prSet phldrT="[Text]"/>
      <dgm:spPr/>
      <dgm:t>
        <a:bodyPr/>
        <a:lstStyle/>
        <a:p>
          <a:r>
            <a:rPr lang="en-US" dirty="0"/>
            <a:t>Customers</a:t>
          </a:r>
        </a:p>
      </dgm:t>
    </dgm:pt>
    <dgm:pt modelId="{CC9C60E5-9535-4393-A0B7-773FA629DB3F}" type="parTrans" cxnId="{8491F57C-F3F3-4429-BBCA-59EE14435E77}">
      <dgm:prSet/>
      <dgm:spPr/>
      <dgm:t>
        <a:bodyPr/>
        <a:lstStyle/>
        <a:p>
          <a:endParaRPr lang="en-US"/>
        </a:p>
      </dgm:t>
    </dgm:pt>
    <dgm:pt modelId="{31B95D09-806E-4881-82AD-376454BE4616}" type="sibTrans" cxnId="{8491F57C-F3F3-4429-BBCA-59EE14435E77}">
      <dgm:prSet/>
      <dgm:spPr/>
      <dgm:t>
        <a:bodyPr/>
        <a:lstStyle/>
        <a:p>
          <a:endParaRPr lang="en-US"/>
        </a:p>
      </dgm:t>
    </dgm:pt>
    <dgm:pt modelId="{8FB60940-63C3-464B-801B-694C8277712B}">
      <dgm:prSet phldrT="[Text]"/>
      <dgm:spPr/>
      <dgm:t>
        <a:bodyPr/>
        <a:lstStyle/>
        <a:p>
          <a:r>
            <a:rPr lang="en-US" dirty="0"/>
            <a:t>Shareholders</a:t>
          </a:r>
        </a:p>
      </dgm:t>
    </dgm:pt>
    <dgm:pt modelId="{72445917-357C-4D48-B41E-9F7BECC9E46F}" type="parTrans" cxnId="{BF468BDB-61C7-4E40-9C3D-7849C7A6240C}">
      <dgm:prSet/>
      <dgm:spPr/>
      <dgm:t>
        <a:bodyPr/>
        <a:lstStyle/>
        <a:p>
          <a:endParaRPr lang="en-US"/>
        </a:p>
      </dgm:t>
    </dgm:pt>
    <dgm:pt modelId="{638E6218-E0EE-4540-9389-A584559733B6}" type="sibTrans" cxnId="{BF468BDB-61C7-4E40-9C3D-7849C7A6240C}">
      <dgm:prSet/>
      <dgm:spPr/>
      <dgm:t>
        <a:bodyPr/>
        <a:lstStyle/>
        <a:p>
          <a:endParaRPr lang="en-US"/>
        </a:p>
      </dgm:t>
    </dgm:pt>
    <dgm:pt modelId="{C5D1A778-F70B-4323-853F-4D068FC0933F}">
      <dgm:prSet phldrT="[Text]"/>
      <dgm:spPr/>
      <dgm:t>
        <a:bodyPr/>
        <a:lstStyle/>
        <a:p>
          <a:r>
            <a:rPr lang="en-US" dirty="0"/>
            <a:t>Regulator</a:t>
          </a:r>
        </a:p>
      </dgm:t>
    </dgm:pt>
    <dgm:pt modelId="{ECB5E35C-0163-481C-A9D4-57549FC71C99}" type="parTrans" cxnId="{4D448BC5-8B23-48EB-A46A-87558D957D7B}">
      <dgm:prSet/>
      <dgm:spPr/>
      <dgm:t>
        <a:bodyPr/>
        <a:lstStyle/>
        <a:p>
          <a:endParaRPr lang="en-US"/>
        </a:p>
      </dgm:t>
    </dgm:pt>
    <dgm:pt modelId="{65F82E40-E303-400B-A7C2-7366EAD35511}" type="sibTrans" cxnId="{4D448BC5-8B23-48EB-A46A-87558D957D7B}">
      <dgm:prSet/>
      <dgm:spPr/>
      <dgm:t>
        <a:bodyPr/>
        <a:lstStyle/>
        <a:p>
          <a:endParaRPr lang="en-US"/>
        </a:p>
      </dgm:t>
    </dgm:pt>
    <dgm:pt modelId="{7F2F989C-9AD6-4B7A-B73B-9C15D0338B67}">
      <dgm:prSet phldrT="[Text]"/>
      <dgm:spPr/>
      <dgm:t>
        <a:bodyPr/>
        <a:lstStyle/>
        <a:p>
          <a:r>
            <a:rPr lang="en-US" dirty="0"/>
            <a:t>Tailored Products</a:t>
          </a:r>
        </a:p>
      </dgm:t>
    </dgm:pt>
    <dgm:pt modelId="{03DCB97D-95B5-438D-8BAE-80D8328C5674}" type="parTrans" cxnId="{71149696-FEFA-451D-9A6F-06B4B8F9555D}">
      <dgm:prSet/>
      <dgm:spPr/>
      <dgm:t>
        <a:bodyPr/>
        <a:lstStyle/>
        <a:p>
          <a:endParaRPr lang="en-US"/>
        </a:p>
      </dgm:t>
    </dgm:pt>
    <dgm:pt modelId="{0BB74521-CCB9-44DA-9460-971502A32A7F}" type="sibTrans" cxnId="{71149696-FEFA-451D-9A6F-06B4B8F9555D}">
      <dgm:prSet/>
      <dgm:spPr/>
      <dgm:t>
        <a:bodyPr/>
        <a:lstStyle/>
        <a:p>
          <a:endParaRPr lang="en-US"/>
        </a:p>
      </dgm:t>
    </dgm:pt>
    <dgm:pt modelId="{7BCD3471-87B1-4236-AA1F-7F7A2EE4AFC0}">
      <dgm:prSet phldrT="[Text]"/>
      <dgm:spPr/>
      <dgm:t>
        <a:bodyPr/>
        <a:lstStyle/>
        <a:p>
          <a:r>
            <a:rPr lang="en-US" dirty="0"/>
            <a:t>Competitive Pricing</a:t>
          </a:r>
        </a:p>
      </dgm:t>
    </dgm:pt>
    <dgm:pt modelId="{B91A10E4-CAF5-44BE-B24D-4B631761A191}" type="parTrans" cxnId="{30134402-EF20-4735-9081-498EC1EE0813}">
      <dgm:prSet/>
      <dgm:spPr/>
      <dgm:t>
        <a:bodyPr/>
        <a:lstStyle/>
        <a:p>
          <a:endParaRPr lang="en-US"/>
        </a:p>
      </dgm:t>
    </dgm:pt>
    <dgm:pt modelId="{1AF602A6-BFBE-400A-BB18-BE8CFB86AC83}" type="sibTrans" cxnId="{30134402-EF20-4735-9081-498EC1EE0813}">
      <dgm:prSet/>
      <dgm:spPr/>
      <dgm:t>
        <a:bodyPr/>
        <a:lstStyle/>
        <a:p>
          <a:endParaRPr lang="en-US"/>
        </a:p>
      </dgm:t>
    </dgm:pt>
    <dgm:pt modelId="{AA8B9480-E58D-47BA-B783-DEBAFF6AD516}">
      <dgm:prSet phldrT="[Text]"/>
      <dgm:spPr/>
      <dgm:t>
        <a:bodyPr/>
        <a:lstStyle/>
        <a:p>
          <a:r>
            <a:rPr lang="en-US" dirty="0"/>
            <a:t>Efficient Processing</a:t>
          </a:r>
        </a:p>
      </dgm:t>
    </dgm:pt>
    <dgm:pt modelId="{73EBED91-02F7-4312-BF83-EEC0C91F54C1}" type="parTrans" cxnId="{AED93F93-DA31-47DD-80A5-569A3B94A0FD}">
      <dgm:prSet/>
      <dgm:spPr/>
      <dgm:t>
        <a:bodyPr/>
        <a:lstStyle/>
        <a:p>
          <a:endParaRPr lang="en-US"/>
        </a:p>
      </dgm:t>
    </dgm:pt>
    <dgm:pt modelId="{566F36DC-5230-41B6-A493-B90158493CAB}" type="sibTrans" cxnId="{AED93F93-DA31-47DD-80A5-569A3B94A0FD}">
      <dgm:prSet/>
      <dgm:spPr/>
      <dgm:t>
        <a:bodyPr/>
        <a:lstStyle/>
        <a:p>
          <a:endParaRPr lang="en-US"/>
        </a:p>
      </dgm:t>
    </dgm:pt>
    <dgm:pt modelId="{F6397A9F-8920-48AF-8A36-45892EE6E804}">
      <dgm:prSet phldrT="[Text]"/>
      <dgm:spPr/>
      <dgm:t>
        <a:bodyPr/>
        <a:lstStyle/>
        <a:p>
          <a:r>
            <a:rPr lang="en-US" dirty="0"/>
            <a:t>Accessible</a:t>
          </a:r>
        </a:p>
      </dgm:t>
    </dgm:pt>
    <dgm:pt modelId="{F6D0A55A-A4BC-46A9-B09A-61D8F5F893A8}" type="parTrans" cxnId="{06E006CE-45F0-4EF9-B3B3-CC76C6AE9CEF}">
      <dgm:prSet/>
      <dgm:spPr/>
      <dgm:t>
        <a:bodyPr/>
        <a:lstStyle/>
        <a:p>
          <a:endParaRPr lang="en-US"/>
        </a:p>
      </dgm:t>
    </dgm:pt>
    <dgm:pt modelId="{A1F181D2-3EDB-4269-BB08-E944E519AF21}" type="sibTrans" cxnId="{06E006CE-45F0-4EF9-B3B3-CC76C6AE9CEF}">
      <dgm:prSet/>
      <dgm:spPr/>
      <dgm:t>
        <a:bodyPr/>
        <a:lstStyle/>
        <a:p>
          <a:endParaRPr lang="en-US"/>
        </a:p>
      </dgm:t>
    </dgm:pt>
    <dgm:pt modelId="{91970688-0F9E-4246-BE86-64715A686F4C}">
      <dgm:prSet phldrT="[Text]"/>
      <dgm:spPr/>
      <dgm:t>
        <a:bodyPr/>
        <a:lstStyle/>
        <a:p>
          <a:r>
            <a:rPr lang="en-US" dirty="0"/>
            <a:t>Better and Sustainable Returns</a:t>
          </a:r>
        </a:p>
      </dgm:t>
    </dgm:pt>
    <dgm:pt modelId="{160C0597-8032-44C5-BF95-B8DD11F52526}" type="parTrans" cxnId="{355159DC-F8B6-4291-97B9-DA3E4A576CFA}">
      <dgm:prSet/>
      <dgm:spPr/>
      <dgm:t>
        <a:bodyPr/>
        <a:lstStyle/>
        <a:p>
          <a:endParaRPr lang="en-US"/>
        </a:p>
      </dgm:t>
    </dgm:pt>
    <dgm:pt modelId="{2779485E-2993-4C4F-8A53-5208539A8B1D}" type="sibTrans" cxnId="{355159DC-F8B6-4291-97B9-DA3E4A576CFA}">
      <dgm:prSet/>
      <dgm:spPr/>
      <dgm:t>
        <a:bodyPr/>
        <a:lstStyle/>
        <a:p>
          <a:endParaRPr lang="en-US"/>
        </a:p>
      </dgm:t>
    </dgm:pt>
    <dgm:pt modelId="{F6F8BED6-F820-4725-8B3C-D0D1E3574F3C}">
      <dgm:prSet phldrT="[Text]"/>
      <dgm:spPr/>
      <dgm:t>
        <a:bodyPr/>
        <a:lstStyle/>
        <a:p>
          <a:r>
            <a:rPr lang="en-US" dirty="0"/>
            <a:t>Growth in shareholders’ wealth</a:t>
          </a:r>
        </a:p>
      </dgm:t>
    </dgm:pt>
    <dgm:pt modelId="{5CFBF2F0-0AD5-4410-89B7-F12169AF07C1}" type="parTrans" cxnId="{CF65A7D5-DDF4-4366-80D8-80FD67EA2D6B}">
      <dgm:prSet/>
      <dgm:spPr/>
      <dgm:t>
        <a:bodyPr/>
        <a:lstStyle/>
        <a:p>
          <a:endParaRPr lang="en-US"/>
        </a:p>
      </dgm:t>
    </dgm:pt>
    <dgm:pt modelId="{3723E7B0-EFEC-469A-A5CF-47472B2EF52B}" type="sibTrans" cxnId="{CF65A7D5-DDF4-4366-80D8-80FD67EA2D6B}">
      <dgm:prSet/>
      <dgm:spPr/>
      <dgm:t>
        <a:bodyPr/>
        <a:lstStyle/>
        <a:p>
          <a:endParaRPr lang="en-US"/>
        </a:p>
      </dgm:t>
    </dgm:pt>
    <dgm:pt modelId="{986F9B59-8639-486B-91F6-C5DA2B2D653B}">
      <dgm:prSet phldrT="[Text]"/>
      <dgm:spPr/>
      <dgm:t>
        <a:bodyPr/>
        <a:lstStyle/>
        <a:p>
          <a:r>
            <a:rPr lang="en-US" dirty="0"/>
            <a:t>Corporate Governance and Compliance</a:t>
          </a:r>
        </a:p>
      </dgm:t>
    </dgm:pt>
    <dgm:pt modelId="{94817033-F0E9-4FBF-B654-073F8A55E715}" type="parTrans" cxnId="{72B4731F-9948-4F54-BB1F-E6D525FF8570}">
      <dgm:prSet/>
      <dgm:spPr/>
      <dgm:t>
        <a:bodyPr/>
        <a:lstStyle/>
        <a:p>
          <a:endParaRPr lang="en-US"/>
        </a:p>
      </dgm:t>
    </dgm:pt>
    <dgm:pt modelId="{A6E8A502-D299-40BF-BA20-0672F021409D}" type="sibTrans" cxnId="{72B4731F-9948-4F54-BB1F-E6D525FF8570}">
      <dgm:prSet/>
      <dgm:spPr/>
      <dgm:t>
        <a:bodyPr/>
        <a:lstStyle/>
        <a:p>
          <a:endParaRPr lang="en-US"/>
        </a:p>
      </dgm:t>
    </dgm:pt>
    <dgm:pt modelId="{470C7856-58E7-42E9-9946-788610EE7ED6}">
      <dgm:prSet phldrT="[Text]"/>
      <dgm:spPr/>
      <dgm:t>
        <a:bodyPr/>
        <a:lstStyle/>
        <a:p>
          <a:r>
            <a:rPr lang="en-US" dirty="0"/>
            <a:t>Employees</a:t>
          </a:r>
        </a:p>
      </dgm:t>
    </dgm:pt>
    <dgm:pt modelId="{BB4D583F-71C8-4D4E-A778-9B7C09B54E47}" type="parTrans" cxnId="{311863D4-A7FA-44B3-BA9E-CCBB35D12A20}">
      <dgm:prSet/>
      <dgm:spPr/>
      <dgm:t>
        <a:bodyPr/>
        <a:lstStyle/>
        <a:p>
          <a:endParaRPr lang="en-US"/>
        </a:p>
      </dgm:t>
    </dgm:pt>
    <dgm:pt modelId="{A0586031-5AFA-41DC-8D80-A642FD5E31E8}" type="sibTrans" cxnId="{311863D4-A7FA-44B3-BA9E-CCBB35D12A20}">
      <dgm:prSet/>
      <dgm:spPr/>
      <dgm:t>
        <a:bodyPr/>
        <a:lstStyle/>
        <a:p>
          <a:endParaRPr lang="en-US"/>
        </a:p>
      </dgm:t>
    </dgm:pt>
    <dgm:pt modelId="{15EB88F9-7CEB-4A10-8BE3-7EF3423D1261}">
      <dgm:prSet phldrT="[Text]"/>
      <dgm:spPr/>
      <dgm:t>
        <a:bodyPr/>
        <a:lstStyle/>
        <a:p>
          <a:r>
            <a:rPr lang="en-US" dirty="0"/>
            <a:t>Prudent Management of Assets to support Growth</a:t>
          </a:r>
        </a:p>
      </dgm:t>
    </dgm:pt>
    <dgm:pt modelId="{CAEB9F24-D1A1-41E7-B0C9-F3414F9927FA}" type="parTrans" cxnId="{BD41D5C2-A271-46B7-9BE6-16DE84FBC2FE}">
      <dgm:prSet/>
      <dgm:spPr/>
      <dgm:t>
        <a:bodyPr/>
        <a:lstStyle/>
        <a:p>
          <a:endParaRPr lang="en-US"/>
        </a:p>
      </dgm:t>
    </dgm:pt>
    <dgm:pt modelId="{5529A59A-5F9E-404C-BD35-FC997C2EC8FE}" type="sibTrans" cxnId="{BD41D5C2-A271-46B7-9BE6-16DE84FBC2FE}">
      <dgm:prSet/>
      <dgm:spPr/>
      <dgm:t>
        <a:bodyPr/>
        <a:lstStyle/>
        <a:p>
          <a:endParaRPr lang="en-US"/>
        </a:p>
      </dgm:t>
    </dgm:pt>
    <dgm:pt modelId="{F1567E48-8F15-4053-8D35-A15A36CFEA1E}">
      <dgm:prSet phldrT="[Text]"/>
      <dgm:spPr/>
      <dgm:t>
        <a:bodyPr/>
        <a:lstStyle/>
        <a:p>
          <a:r>
            <a:rPr lang="en-US" dirty="0"/>
            <a:t>Train and develop Omanis</a:t>
          </a:r>
        </a:p>
      </dgm:t>
    </dgm:pt>
    <dgm:pt modelId="{4D2D7AFF-C878-4BE4-BBCD-B23623DC61CF}" type="parTrans" cxnId="{245443DC-5EBA-4577-8A7F-880399B88485}">
      <dgm:prSet/>
      <dgm:spPr/>
      <dgm:t>
        <a:bodyPr/>
        <a:lstStyle/>
        <a:p>
          <a:endParaRPr lang="en-US"/>
        </a:p>
      </dgm:t>
    </dgm:pt>
    <dgm:pt modelId="{D20FFDF3-F994-408A-B091-815029B4824B}" type="sibTrans" cxnId="{245443DC-5EBA-4577-8A7F-880399B88485}">
      <dgm:prSet/>
      <dgm:spPr/>
      <dgm:t>
        <a:bodyPr/>
        <a:lstStyle/>
        <a:p>
          <a:endParaRPr lang="en-US"/>
        </a:p>
      </dgm:t>
    </dgm:pt>
    <dgm:pt modelId="{8340F254-B50A-4878-8C5C-FB518EF35F20}">
      <dgm:prSet phldrT="[Text]"/>
      <dgm:spPr/>
      <dgm:t>
        <a:bodyPr/>
        <a:lstStyle/>
        <a:p>
          <a:r>
            <a:rPr lang="en-US" dirty="0"/>
            <a:t>More opportunities for Women</a:t>
          </a:r>
        </a:p>
      </dgm:t>
    </dgm:pt>
    <dgm:pt modelId="{B08C03FF-D3AA-4E73-92F1-F2A8C12F6BCB}" type="parTrans" cxnId="{E4934105-8C9F-4323-B5B2-6D3AFFC86509}">
      <dgm:prSet/>
      <dgm:spPr/>
      <dgm:t>
        <a:bodyPr/>
        <a:lstStyle/>
        <a:p>
          <a:endParaRPr lang="en-US"/>
        </a:p>
      </dgm:t>
    </dgm:pt>
    <dgm:pt modelId="{2EF3D76B-6DCC-4264-9E3A-4BACDAFC1374}" type="sibTrans" cxnId="{E4934105-8C9F-4323-B5B2-6D3AFFC86509}">
      <dgm:prSet/>
      <dgm:spPr/>
      <dgm:t>
        <a:bodyPr/>
        <a:lstStyle/>
        <a:p>
          <a:endParaRPr lang="en-US"/>
        </a:p>
      </dgm:t>
    </dgm:pt>
    <dgm:pt modelId="{3A0B8648-01C9-4E05-A055-238187F6833F}">
      <dgm:prSet phldrT="[Text]"/>
      <dgm:spPr/>
      <dgm:t>
        <a:bodyPr/>
        <a:lstStyle/>
        <a:p>
          <a:r>
            <a:rPr lang="en-US" dirty="0"/>
            <a:t>Health and Safety</a:t>
          </a:r>
        </a:p>
      </dgm:t>
    </dgm:pt>
    <dgm:pt modelId="{B8957A4C-4976-4463-906A-DF6BBD004234}" type="parTrans" cxnId="{6C15C4CD-255A-458D-AC3D-A60485FF7185}">
      <dgm:prSet/>
      <dgm:spPr/>
      <dgm:t>
        <a:bodyPr/>
        <a:lstStyle/>
        <a:p>
          <a:endParaRPr lang="en-US"/>
        </a:p>
      </dgm:t>
    </dgm:pt>
    <dgm:pt modelId="{9AA63026-A01A-4234-99D6-51BE9DCEC80D}" type="sibTrans" cxnId="{6C15C4CD-255A-458D-AC3D-A60485FF7185}">
      <dgm:prSet/>
      <dgm:spPr/>
      <dgm:t>
        <a:bodyPr/>
        <a:lstStyle/>
        <a:p>
          <a:endParaRPr lang="en-US"/>
        </a:p>
      </dgm:t>
    </dgm:pt>
    <dgm:pt modelId="{D6129CE1-AB96-4DA4-BF3A-CA57B83D51A6}">
      <dgm:prSet phldrT="[Text]"/>
      <dgm:spPr/>
      <dgm:t>
        <a:bodyPr/>
        <a:lstStyle/>
        <a:p>
          <a:r>
            <a:rPr lang="en-US" dirty="0"/>
            <a:t>Competitive Work Environment</a:t>
          </a:r>
        </a:p>
      </dgm:t>
    </dgm:pt>
    <dgm:pt modelId="{65AE09AF-CE02-40DA-9F3C-5528F79C5D72}" type="parTrans" cxnId="{7045DC1C-CD4E-4A9D-9BF7-3CB2A25E4B05}">
      <dgm:prSet/>
      <dgm:spPr/>
      <dgm:t>
        <a:bodyPr/>
        <a:lstStyle/>
        <a:p>
          <a:endParaRPr lang="en-US"/>
        </a:p>
      </dgm:t>
    </dgm:pt>
    <dgm:pt modelId="{DCC2A2B3-E64F-4700-B389-DC6C1B4A701F}" type="sibTrans" cxnId="{7045DC1C-CD4E-4A9D-9BF7-3CB2A25E4B05}">
      <dgm:prSet/>
      <dgm:spPr/>
      <dgm:t>
        <a:bodyPr/>
        <a:lstStyle/>
        <a:p>
          <a:endParaRPr lang="en-US"/>
        </a:p>
      </dgm:t>
    </dgm:pt>
    <dgm:pt modelId="{66DF1252-3335-4DC7-91C1-8B776E6E5C68}">
      <dgm:prSet phldrT="[Text]"/>
      <dgm:spPr/>
      <dgm:t>
        <a:bodyPr/>
        <a:lstStyle/>
        <a:p>
          <a:r>
            <a:rPr lang="en-US" dirty="0"/>
            <a:t>Compliance to the regulations</a:t>
          </a:r>
        </a:p>
      </dgm:t>
    </dgm:pt>
    <dgm:pt modelId="{2F87CF35-5809-4FFF-82FF-6FDD56CDB483}" type="parTrans" cxnId="{E6628319-2816-4398-BCAA-687FE669DA3A}">
      <dgm:prSet/>
      <dgm:spPr/>
      <dgm:t>
        <a:bodyPr/>
        <a:lstStyle/>
        <a:p>
          <a:endParaRPr lang="en-US"/>
        </a:p>
      </dgm:t>
    </dgm:pt>
    <dgm:pt modelId="{073A5ADB-4493-4D3F-B2BF-F1B3BE2A9660}" type="sibTrans" cxnId="{E6628319-2816-4398-BCAA-687FE669DA3A}">
      <dgm:prSet/>
      <dgm:spPr/>
      <dgm:t>
        <a:bodyPr/>
        <a:lstStyle/>
        <a:p>
          <a:endParaRPr lang="en-US"/>
        </a:p>
      </dgm:t>
    </dgm:pt>
    <dgm:pt modelId="{FCEF88F8-706D-4A59-8E34-B21A526DBD03}">
      <dgm:prSet phldrT="[Text]"/>
      <dgm:spPr/>
      <dgm:t>
        <a:bodyPr/>
        <a:lstStyle/>
        <a:p>
          <a:r>
            <a:rPr lang="en-US" dirty="0"/>
            <a:t>Continuous engagement with regulator</a:t>
          </a:r>
        </a:p>
      </dgm:t>
    </dgm:pt>
    <dgm:pt modelId="{3476449A-C418-4981-9F25-7DC35C442FE6}" type="parTrans" cxnId="{4EEE3E52-C710-4CA0-BD96-07A0842FFEB7}">
      <dgm:prSet/>
      <dgm:spPr/>
      <dgm:t>
        <a:bodyPr/>
        <a:lstStyle/>
        <a:p>
          <a:endParaRPr lang="en-US"/>
        </a:p>
      </dgm:t>
    </dgm:pt>
    <dgm:pt modelId="{FA91A3F7-CE5B-4400-963A-C1116CB0B339}" type="sibTrans" cxnId="{4EEE3E52-C710-4CA0-BD96-07A0842FFEB7}">
      <dgm:prSet/>
      <dgm:spPr/>
      <dgm:t>
        <a:bodyPr/>
        <a:lstStyle/>
        <a:p>
          <a:endParaRPr lang="en-US"/>
        </a:p>
      </dgm:t>
    </dgm:pt>
    <dgm:pt modelId="{E67CCA53-AFC8-4734-8DA9-5996933CA18C}">
      <dgm:prSet phldrT="[Text]"/>
      <dgm:spPr/>
      <dgm:t>
        <a:bodyPr/>
        <a:lstStyle/>
        <a:p>
          <a:r>
            <a:rPr lang="en-US" dirty="0"/>
            <a:t>More active role in addressing industry challenges to support economy</a:t>
          </a:r>
        </a:p>
      </dgm:t>
    </dgm:pt>
    <dgm:pt modelId="{2DC6A9C0-97B8-4F9A-AC07-EAB44700A9B0}" type="parTrans" cxnId="{6568B3F5-586C-4CAD-ABF5-8EF6108C06D4}">
      <dgm:prSet/>
      <dgm:spPr/>
      <dgm:t>
        <a:bodyPr/>
        <a:lstStyle/>
        <a:p>
          <a:endParaRPr lang="en-US"/>
        </a:p>
      </dgm:t>
    </dgm:pt>
    <dgm:pt modelId="{19C3ABCE-C947-41B2-B8C2-B2F48BB9AA4F}" type="sibTrans" cxnId="{6568B3F5-586C-4CAD-ABF5-8EF6108C06D4}">
      <dgm:prSet/>
      <dgm:spPr/>
      <dgm:t>
        <a:bodyPr/>
        <a:lstStyle/>
        <a:p>
          <a:endParaRPr lang="en-US"/>
        </a:p>
      </dgm:t>
    </dgm:pt>
    <dgm:pt modelId="{9B1ED5F7-EABB-4F1B-BD32-0AE519F50376}" type="pres">
      <dgm:prSet presAssocID="{1C8DB0B6-8686-4080-8435-B1529BE3419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6423E5-9314-4D7C-96B0-C644F03FA922}" type="pres">
      <dgm:prSet presAssocID="{1C8DB0B6-8686-4080-8435-B1529BE34191}" presName="matrix" presStyleCnt="0"/>
      <dgm:spPr/>
    </dgm:pt>
    <dgm:pt modelId="{E84C8B0A-7AEB-462E-A5DA-B9C093877778}" type="pres">
      <dgm:prSet presAssocID="{1C8DB0B6-8686-4080-8435-B1529BE34191}" presName="tile1" presStyleLbl="node1" presStyleIdx="0" presStyleCnt="4"/>
      <dgm:spPr/>
      <dgm:t>
        <a:bodyPr/>
        <a:lstStyle/>
        <a:p>
          <a:endParaRPr lang="en-US"/>
        </a:p>
      </dgm:t>
    </dgm:pt>
    <dgm:pt modelId="{9D3C0620-F033-4031-8043-ECC462C90B88}" type="pres">
      <dgm:prSet presAssocID="{1C8DB0B6-8686-4080-8435-B1529BE3419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CFB8F-796B-4A99-9853-ED6E9F84536D}" type="pres">
      <dgm:prSet presAssocID="{1C8DB0B6-8686-4080-8435-B1529BE34191}" presName="tile2" presStyleLbl="node1" presStyleIdx="1" presStyleCnt="4"/>
      <dgm:spPr/>
      <dgm:t>
        <a:bodyPr/>
        <a:lstStyle/>
        <a:p>
          <a:endParaRPr lang="en-US"/>
        </a:p>
      </dgm:t>
    </dgm:pt>
    <dgm:pt modelId="{5AD181C9-47E8-479A-B8EF-C08EDE9330D2}" type="pres">
      <dgm:prSet presAssocID="{1C8DB0B6-8686-4080-8435-B1529BE3419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8B6A7-6160-439C-8EB0-F73A3ACBFC8F}" type="pres">
      <dgm:prSet presAssocID="{1C8DB0B6-8686-4080-8435-B1529BE34191}" presName="tile3" presStyleLbl="node1" presStyleIdx="2" presStyleCnt="4"/>
      <dgm:spPr/>
      <dgm:t>
        <a:bodyPr/>
        <a:lstStyle/>
        <a:p>
          <a:endParaRPr lang="en-US"/>
        </a:p>
      </dgm:t>
    </dgm:pt>
    <dgm:pt modelId="{1F42B9C1-F210-4CB2-9395-1340D3788817}" type="pres">
      <dgm:prSet presAssocID="{1C8DB0B6-8686-4080-8435-B1529BE3419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ABEC0-E0BC-4B40-B767-7300A5187D79}" type="pres">
      <dgm:prSet presAssocID="{1C8DB0B6-8686-4080-8435-B1529BE34191}" presName="tile4" presStyleLbl="node1" presStyleIdx="3" presStyleCnt="4"/>
      <dgm:spPr/>
      <dgm:t>
        <a:bodyPr/>
        <a:lstStyle/>
        <a:p>
          <a:endParaRPr lang="en-US"/>
        </a:p>
      </dgm:t>
    </dgm:pt>
    <dgm:pt modelId="{DB3666CF-79FC-4251-B107-A17455611E87}" type="pres">
      <dgm:prSet presAssocID="{1C8DB0B6-8686-4080-8435-B1529BE3419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A0E46-AFF4-4908-980A-993AD5F7A8A9}" type="pres">
      <dgm:prSet presAssocID="{1C8DB0B6-8686-4080-8435-B1529BE3419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D2D0904-153E-4C9B-9782-5F0A6C2CFD79}" type="presOf" srcId="{F6F8BED6-F820-4725-8B3C-D0D1E3574F3C}" destId="{FA4CFB8F-796B-4A99-9853-ED6E9F84536D}" srcOrd="0" destOrd="2" presId="urn:microsoft.com/office/officeart/2005/8/layout/matrix1"/>
    <dgm:cxn modelId="{771B4260-0266-469E-8B47-BC0AE85358C2}" type="presOf" srcId="{F6397A9F-8920-48AF-8A36-45892EE6E804}" destId="{E84C8B0A-7AEB-462E-A5DA-B9C093877778}" srcOrd="0" destOrd="4" presId="urn:microsoft.com/office/officeart/2005/8/layout/matrix1"/>
    <dgm:cxn modelId="{81AF4020-96F0-4862-9055-3E776F516084}" type="presOf" srcId="{8340F254-B50A-4878-8C5C-FB518EF35F20}" destId="{1F42B9C1-F210-4CB2-9395-1340D3788817}" srcOrd="1" destOrd="2" presId="urn:microsoft.com/office/officeart/2005/8/layout/matrix1"/>
    <dgm:cxn modelId="{06E006CE-45F0-4EF9-B3B3-CC76C6AE9CEF}" srcId="{FB03FCE0-67BD-42FC-870C-658058DBE8D8}" destId="{F6397A9F-8920-48AF-8A36-45892EE6E804}" srcOrd="3" destOrd="0" parTransId="{F6D0A55A-A4BC-46A9-B09A-61D8F5F893A8}" sibTransId="{A1F181D2-3EDB-4269-BB08-E944E519AF21}"/>
    <dgm:cxn modelId="{ECF52E88-0D47-4CF2-AF22-76F942F16530}" type="presOf" srcId="{D6129CE1-AB96-4DA4-BF3A-CA57B83D51A6}" destId="{01B8B6A7-6160-439C-8EB0-F73A3ACBFC8F}" srcOrd="0" destOrd="4" presId="urn:microsoft.com/office/officeart/2005/8/layout/matrix1"/>
    <dgm:cxn modelId="{5FEBEA8D-06BA-4AB8-B73B-DF2940498CD3}" type="presOf" srcId="{348054C9-904C-45DB-B760-5FE673D9F839}" destId="{928A0E46-AFF4-4908-980A-993AD5F7A8A9}" srcOrd="0" destOrd="0" presId="urn:microsoft.com/office/officeart/2005/8/layout/matrix1"/>
    <dgm:cxn modelId="{64CB85FE-74A3-4DF1-B030-62631CE63D7D}" type="presOf" srcId="{F6F8BED6-F820-4725-8B3C-D0D1E3574F3C}" destId="{5AD181C9-47E8-479A-B8EF-C08EDE9330D2}" srcOrd="1" destOrd="2" presId="urn:microsoft.com/office/officeart/2005/8/layout/matrix1"/>
    <dgm:cxn modelId="{C7C3606A-C69B-4581-92CA-14065DCBC7C7}" type="presOf" srcId="{FCEF88F8-706D-4A59-8E34-B21A526DBD03}" destId="{DB3666CF-79FC-4251-B107-A17455611E87}" srcOrd="1" destOrd="2" presId="urn:microsoft.com/office/officeart/2005/8/layout/matrix1"/>
    <dgm:cxn modelId="{E58A55C3-4141-4F30-95EE-9AF3115C044C}" type="presOf" srcId="{986F9B59-8639-486B-91F6-C5DA2B2D653B}" destId="{FA4CFB8F-796B-4A99-9853-ED6E9F84536D}" srcOrd="0" destOrd="3" presId="urn:microsoft.com/office/officeart/2005/8/layout/matrix1"/>
    <dgm:cxn modelId="{BD41D5C2-A271-46B7-9BE6-16DE84FBC2FE}" srcId="{8FB60940-63C3-464B-801B-694C8277712B}" destId="{15EB88F9-7CEB-4A10-8BE3-7EF3423D1261}" srcOrd="3" destOrd="0" parTransId="{CAEB9F24-D1A1-41E7-B0C9-F3414F9927FA}" sibTransId="{5529A59A-5F9E-404C-BD35-FC997C2EC8FE}"/>
    <dgm:cxn modelId="{3988B146-0586-47DE-A259-CA23D5DC99C2}" type="presOf" srcId="{1C8DB0B6-8686-4080-8435-B1529BE34191}" destId="{9B1ED5F7-EABB-4F1B-BD32-0AE519F50376}" srcOrd="0" destOrd="0" presId="urn:microsoft.com/office/officeart/2005/8/layout/matrix1"/>
    <dgm:cxn modelId="{311863D4-A7FA-44B3-BA9E-CCBB35D12A20}" srcId="{348054C9-904C-45DB-B760-5FE673D9F839}" destId="{470C7856-58E7-42E9-9946-788610EE7ED6}" srcOrd="2" destOrd="0" parTransId="{BB4D583F-71C8-4D4E-A778-9B7C09B54E47}" sibTransId="{A0586031-5AFA-41DC-8D80-A642FD5E31E8}"/>
    <dgm:cxn modelId="{7045DC1C-CD4E-4A9D-9BF7-3CB2A25E4B05}" srcId="{470C7856-58E7-42E9-9946-788610EE7ED6}" destId="{D6129CE1-AB96-4DA4-BF3A-CA57B83D51A6}" srcOrd="3" destOrd="0" parTransId="{65AE09AF-CE02-40DA-9F3C-5528F79C5D72}" sibTransId="{DCC2A2B3-E64F-4700-B389-DC6C1B4A701F}"/>
    <dgm:cxn modelId="{E6628319-2816-4398-BCAA-687FE669DA3A}" srcId="{C5D1A778-F70B-4323-853F-4D068FC0933F}" destId="{66DF1252-3335-4DC7-91C1-8B776E6E5C68}" srcOrd="0" destOrd="0" parTransId="{2F87CF35-5809-4FFF-82FF-6FDD56CDB483}" sibTransId="{073A5ADB-4493-4D3F-B2BF-F1B3BE2A9660}"/>
    <dgm:cxn modelId="{F6F45CC5-7577-4F96-9A2C-2AE978DC3995}" type="presOf" srcId="{7BCD3471-87B1-4236-AA1F-7F7A2EE4AFC0}" destId="{9D3C0620-F033-4031-8043-ECC462C90B88}" srcOrd="1" destOrd="2" presId="urn:microsoft.com/office/officeart/2005/8/layout/matrix1"/>
    <dgm:cxn modelId="{914E2D0A-08AA-42DE-B8C6-C809DD96D0F2}" type="presOf" srcId="{E67CCA53-AFC8-4734-8DA9-5996933CA18C}" destId="{3C0ABEC0-E0BC-4B40-B767-7300A5187D79}" srcOrd="0" destOrd="3" presId="urn:microsoft.com/office/officeart/2005/8/layout/matrix1"/>
    <dgm:cxn modelId="{6C6777E6-3118-4685-9F10-50A39B95A0BE}" type="presOf" srcId="{91970688-0F9E-4246-BE86-64715A686F4C}" destId="{FA4CFB8F-796B-4A99-9853-ED6E9F84536D}" srcOrd="0" destOrd="1" presId="urn:microsoft.com/office/officeart/2005/8/layout/matrix1"/>
    <dgm:cxn modelId="{E3C6FD17-6935-4B76-8ECA-961737FE45FD}" type="presOf" srcId="{FB03FCE0-67BD-42FC-870C-658058DBE8D8}" destId="{E84C8B0A-7AEB-462E-A5DA-B9C093877778}" srcOrd="0" destOrd="0" presId="urn:microsoft.com/office/officeart/2005/8/layout/matrix1"/>
    <dgm:cxn modelId="{54E7C2F7-D21F-402A-A39E-0D311E48F8FE}" type="presOf" srcId="{8340F254-B50A-4878-8C5C-FB518EF35F20}" destId="{01B8B6A7-6160-439C-8EB0-F73A3ACBFC8F}" srcOrd="0" destOrd="2" presId="urn:microsoft.com/office/officeart/2005/8/layout/matrix1"/>
    <dgm:cxn modelId="{29574BE5-B6FE-4CA1-9B22-DEF71EC2BDF3}" type="presOf" srcId="{470C7856-58E7-42E9-9946-788610EE7ED6}" destId="{1F42B9C1-F210-4CB2-9395-1340D3788817}" srcOrd="1" destOrd="0" presId="urn:microsoft.com/office/officeart/2005/8/layout/matrix1"/>
    <dgm:cxn modelId="{7F11099E-84FA-41B8-A3DF-FB8AE19B63FC}" type="presOf" srcId="{66DF1252-3335-4DC7-91C1-8B776E6E5C68}" destId="{DB3666CF-79FC-4251-B107-A17455611E87}" srcOrd="1" destOrd="1" presId="urn:microsoft.com/office/officeart/2005/8/layout/matrix1"/>
    <dgm:cxn modelId="{72B4731F-9948-4F54-BB1F-E6D525FF8570}" srcId="{8FB60940-63C3-464B-801B-694C8277712B}" destId="{986F9B59-8639-486B-91F6-C5DA2B2D653B}" srcOrd="2" destOrd="0" parTransId="{94817033-F0E9-4FBF-B654-073F8A55E715}" sibTransId="{A6E8A502-D299-40BF-BA20-0672F021409D}"/>
    <dgm:cxn modelId="{28EAFD6F-953B-45B9-BBA8-AAC6EB939CBD}" type="presOf" srcId="{F1567E48-8F15-4053-8D35-A15A36CFEA1E}" destId="{1F42B9C1-F210-4CB2-9395-1340D3788817}" srcOrd="1" destOrd="1" presId="urn:microsoft.com/office/officeart/2005/8/layout/matrix1"/>
    <dgm:cxn modelId="{2BAC6D18-0747-48CA-8075-1D6475325ECE}" type="presOf" srcId="{91970688-0F9E-4246-BE86-64715A686F4C}" destId="{5AD181C9-47E8-479A-B8EF-C08EDE9330D2}" srcOrd="1" destOrd="1" presId="urn:microsoft.com/office/officeart/2005/8/layout/matrix1"/>
    <dgm:cxn modelId="{D2B00EDB-CA3D-484B-9600-41EC934D10DD}" type="presOf" srcId="{E67CCA53-AFC8-4734-8DA9-5996933CA18C}" destId="{DB3666CF-79FC-4251-B107-A17455611E87}" srcOrd="1" destOrd="3" presId="urn:microsoft.com/office/officeart/2005/8/layout/matrix1"/>
    <dgm:cxn modelId="{6C15C4CD-255A-458D-AC3D-A60485FF7185}" srcId="{470C7856-58E7-42E9-9946-788610EE7ED6}" destId="{3A0B8648-01C9-4E05-A055-238187F6833F}" srcOrd="2" destOrd="0" parTransId="{B8957A4C-4976-4463-906A-DF6BBD004234}" sibTransId="{9AA63026-A01A-4234-99D6-51BE9DCEC80D}"/>
    <dgm:cxn modelId="{30134402-EF20-4735-9081-498EC1EE0813}" srcId="{FB03FCE0-67BD-42FC-870C-658058DBE8D8}" destId="{7BCD3471-87B1-4236-AA1F-7F7A2EE4AFC0}" srcOrd="1" destOrd="0" parTransId="{B91A10E4-CAF5-44BE-B24D-4B631761A191}" sibTransId="{1AF602A6-BFBE-400A-BB18-BE8CFB86AC83}"/>
    <dgm:cxn modelId="{355159DC-F8B6-4291-97B9-DA3E4A576CFA}" srcId="{8FB60940-63C3-464B-801B-694C8277712B}" destId="{91970688-0F9E-4246-BE86-64715A686F4C}" srcOrd="0" destOrd="0" parTransId="{160C0597-8032-44C5-BF95-B8DD11F52526}" sibTransId="{2779485E-2993-4C4F-8A53-5208539A8B1D}"/>
    <dgm:cxn modelId="{38B7A694-B85B-4843-966C-C4EE3A452C8E}" type="presOf" srcId="{8FB60940-63C3-464B-801B-694C8277712B}" destId="{5AD181C9-47E8-479A-B8EF-C08EDE9330D2}" srcOrd="1" destOrd="0" presId="urn:microsoft.com/office/officeart/2005/8/layout/matrix1"/>
    <dgm:cxn modelId="{71149696-FEFA-451D-9A6F-06B4B8F9555D}" srcId="{FB03FCE0-67BD-42FC-870C-658058DBE8D8}" destId="{7F2F989C-9AD6-4B7A-B73B-9C15D0338B67}" srcOrd="0" destOrd="0" parTransId="{03DCB97D-95B5-438D-8BAE-80D8328C5674}" sibTransId="{0BB74521-CCB9-44DA-9460-971502A32A7F}"/>
    <dgm:cxn modelId="{4D448BC5-8B23-48EB-A46A-87558D957D7B}" srcId="{348054C9-904C-45DB-B760-5FE673D9F839}" destId="{C5D1A778-F70B-4323-853F-4D068FC0933F}" srcOrd="3" destOrd="0" parTransId="{ECB5E35C-0163-481C-A9D4-57549FC71C99}" sibTransId="{65F82E40-E303-400B-A7C2-7366EAD35511}"/>
    <dgm:cxn modelId="{CA305BAC-1DC9-4CE5-A0B8-59FDC2F8DE71}" type="presOf" srcId="{FCEF88F8-706D-4A59-8E34-B21A526DBD03}" destId="{3C0ABEC0-E0BC-4B40-B767-7300A5187D79}" srcOrd="0" destOrd="2" presId="urn:microsoft.com/office/officeart/2005/8/layout/matrix1"/>
    <dgm:cxn modelId="{E55D70FA-0E27-479E-966D-EB909720F3B8}" type="presOf" srcId="{C5D1A778-F70B-4323-853F-4D068FC0933F}" destId="{3C0ABEC0-E0BC-4B40-B767-7300A5187D79}" srcOrd="0" destOrd="0" presId="urn:microsoft.com/office/officeart/2005/8/layout/matrix1"/>
    <dgm:cxn modelId="{BF468BDB-61C7-4E40-9C3D-7849C7A6240C}" srcId="{348054C9-904C-45DB-B760-5FE673D9F839}" destId="{8FB60940-63C3-464B-801B-694C8277712B}" srcOrd="1" destOrd="0" parTransId="{72445917-357C-4D48-B41E-9F7BECC9E46F}" sibTransId="{638E6218-E0EE-4540-9389-A584559733B6}"/>
    <dgm:cxn modelId="{245443DC-5EBA-4577-8A7F-880399B88485}" srcId="{470C7856-58E7-42E9-9946-788610EE7ED6}" destId="{F1567E48-8F15-4053-8D35-A15A36CFEA1E}" srcOrd="0" destOrd="0" parTransId="{4D2D7AFF-C878-4BE4-BBCD-B23623DC61CF}" sibTransId="{D20FFDF3-F994-408A-B091-815029B4824B}"/>
    <dgm:cxn modelId="{AED93F93-DA31-47DD-80A5-569A3B94A0FD}" srcId="{FB03FCE0-67BD-42FC-870C-658058DBE8D8}" destId="{AA8B9480-E58D-47BA-B783-DEBAFF6AD516}" srcOrd="2" destOrd="0" parTransId="{73EBED91-02F7-4312-BF83-EEC0C91F54C1}" sibTransId="{566F36DC-5230-41B6-A493-B90158493CAB}"/>
    <dgm:cxn modelId="{D4AD5D80-8568-4552-8D10-47329C97BADC}" type="presOf" srcId="{8FB60940-63C3-464B-801B-694C8277712B}" destId="{FA4CFB8F-796B-4A99-9853-ED6E9F84536D}" srcOrd="0" destOrd="0" presId="urn:microsoft.com/office/officeart/2005/8/layout/matrix1"/>
    <dgm:cxn modelId="{60FB72F2-E2B3-4D08-8E8D-F4673E36149E}" type="presOf" srcId="{F1567E48-8F15-4053-8D35-A15A36CFEA1E}" destId="{01B8B6A7-6160-439C-8EB0-F73A3ACBFC8F}" srcOrd="0" destOrd="1" presId="urn:microsoft.com/office/officeart/2005/8/layout/matrix1"/>
    <dgm:cxn modelId="{A7B2BE5C-C43E-4FEB-9552-BA7F37F335A5}" type="presOf" srcId="{AA8B9480-E58D-47BA-B783-DEBAFF6AD516}" destId="{9D3C0620-F033-4031-8043-ECC462C90B88}" srcOrd="1" destOrd="3" presId="urn:microsoft.com/office/officeart/2005/8/layout/matrix1"/>
    <dgm:cxn modelId="{9DAD8FB0-22BA-4CDB-800C-7F05EE40EAA5}" type="presOf" srcId="{986F9B59-8639-486B-91F6-C5DA2B2D653B}" destId="{5AD181C9-47E8-479A-B8EF-C08EDE9330D2}" srcOrd="1" destOrd="3" presId="urn:microsoft.com/office/officeart/2005/8/layout/matrix1"/>
    <dgm:cxn modelId="{917A23BE-FC79-4CFA-A984-890AB50D66D0}" type="presOf" srcId="{7BCD3471-87B1-4236-AA1F-7F7A2EE4AFC0}" destId="{E84C8B0A-7AEB-462E-A5DA-B9C093877778}" srcOrd="0" destOrd="2" presId="urn:microsoft.com/office/officeart/2005/8/layout/matrix1"/>
    <dgm:cxn modelId="{E30818BD-4FAC-40BB-A0B9-479D446BE69F}" type="presOf" srcId="{D6129CE1-AB96-4DA4-BF3A-CA57B83D51A6}" destId="{1F42B9C1-F210-4CB2-9395-1340D3788817}" srcOrd="1" destOrd="4" presId="urn:microsoft.com/office/officeart/2005/8/layout/matrix1"/>
    <dgm:cxn modelId="{AE0386E5-F04A-4CE7-AB44-1C654DEEFB67}" type="presOf" srcId="{7F2F989C-9AD6-4B7A-B73B-9C15D0338B67}" destId="{9D3C0620-F033-4031-8043-ECC462C90B88}" srcOrd="1" destOrd="1" presId="urn:microsoft.com/office/officeart/2005/8/layout/matrix1"/>
    <dgm:cxn modelId="{97BBD0A6-3098-4D2D-9006-3DB0AA5431C6}" type="presOf" srcId="{15EB88F9-7CEB-4A10-8BE3-7EF3423D1261}" destId="{5AD181C9-47E8-479A-B8EF-C08EDE9330D2}" srcOrd="1" destOrd="4" presId="urn:microsoft.com/office/officeart/2005/8/layout/matrix1"/>
    <dgm:cxn modelId="{AF08CAFC-FFC5-491C-B081-1D62B4F56D49}" type="presOf" srcId="{AA8B9480-E58D-47BA-B783-DEBAFF6AD516}" destId="{E84C8B0A-7AEB-462E-A5DA-B9C093877778}" srcOrd="0" destOrd="3" presId="urn:microsoft.com/office/officeart/2005/8/layout/matrix1"/>
    <dgm:cxn modelId="{DCE86F7F-88A0-4064-947D-1B5561186CEB}" type="presOf" srcId="{FB03FCE0-67BD-42FC-870C-658058DBE8D8}" destId="{9D3C0620-F033-4031-8043-ECC462C90B88}" srcOrd="1" destOrd="0" presId="urn:microsoft.com/office/officeart/2005/8/layout/matrix1"/>
    <dgm:cxn modelId="{6568B3F5-586C-4CAD-ABF5-8EF6108C06D4}" srcId="{C5D1A778-F70B-4323-853F-4D068FC0933F}" destId="{E67CCA53-AFC8-4734-8DA9-5996933CA18C}" srcOrd="2" destOrd="0" parTransId="{2DC6A9C0-97B8-4F9A-AC07-EAB44700A9B0}" sibTransId="{19C3ABCE-C947-41B2-B8C2-B2F48BB9AA4F}"/>
    <dgm:cxn modelId="{F1461B71-C136-42F0-8863-570BABF7E745}" srcId="{1C8DB0B6-8686-4080-8435-B1529BE34191}" destId="{348054C9-904C-45DB-B760-5FE673D9F839}" srcOrd="0" destOrd="0" parTransId="{8097158D-601B-4091-8BE0-1C4A2387EB8B}" sibTransId="{FA4C1B35-133B-483D-96B4-39B305A8CD6A}"/>
    <dgm:cxn modelId="{E22063B9-23F8-4C90-A320-1EF4B1F6AF64}" type="presOf" srcId="{66DF1252-3335-4DC7-91C1-8B776E6E5C68}" destId="{3C0ABEC0-E0BC-4B40-B767-7300A5187D79}" srcOrd="0" destOrd="1" presId="urn:microsoft.com/office/officeart/2005/8/layout/matrix1"/>
    <dgm:cxn modelId="{505C2D78-3DBD-4C4A-919A-DEC3FD8F3EC3}" type="presOf" srcId="{3A0B8648-01C9-4E05-A055-238187F6833F}" destId="{01B8B6A7-6160-439C-8EB0-F73A3ACBFC8F}" srcOrd="0" destOrd="3" presId="urn:microsoft.com/office/officeart/2005/8/layout/matrix1"/>
    <dgm:cxn modelId="{698AF9EC-8893-4AD6-ABE3-67174B2D6E75}" type="presOf" srcId="{F6397A9F-8920-48AF-8A36-45892EE6E804}" destId="{9D3C0620-F033-4031-8043-ECC462C90B88}" srcOrd="1" destOrd="4" presId="urn:microsoft.com/office/officeart/2005/8/layout/matrix1"/>
    <dgm:cxn modelId="{CF65A7D5-DDF4-4366-80D8-80FD67EA2D6B}" srcId="{8FB60940-63C3-464B-801B-694C8277712B}" destId="{F6F8BED6-F820-4725-8B3C-D0D1E3574F3C}" srcOrd="1" destOrd="0" parTransId="{5CFBF2F0-0AD5-4410-89B7-F12169AF07C1}" sibTransId="{3723E7B0-EFEC-469A-A5CF-47472B2EF52B}"/>
    <dgm:cxn modelId="{9B74305A-B20B-4B70-88E5-F0E090B48424}" type="presOf" srcId="{15EB88F9-7CEB-4A10-8BE3-7EF3423D1261}" destId="{FA4CFB8F-796B-4A99-9853-ED6E9F84536D}" srcOrd="0" destOrd="4" presId="urn:microsoft.com/office/officeart/2005/8/layout/matrix1"/>
    <dgm:cxn modelId="{8491F57C-F3F3-4429-BBCA-59EE14435E77}" srcId="{348054C9-904C-45DB-B760-5FE673D9F839}" destId="{FB03FCE0-67BD-42FC-870C-658058DBE8D8}" srcOrd="0" destOrd="0" parTransId="{CC9C60E5-9535-4393-A0B7-773FA629DB3F}" sibTransId="{31B95D09-806E-4881-82AD-376454BE4616}"/>
    <dgm:cxn modelId="{DC77F69B-7BBE-4FA6-9891-9E18612D8311}" type="presOf" srcId="{C5D1A778-F70B-4323-853F-4D068FC0933F}" destId="{DB3666CF-79FC-4251-B107-A17455611E87}" srcOrd="1" destOrd="0" presId="urn:microsoft.com/office/officeart/2005/8/layout/matrix1"/>
    <dgm:cxn modelId="{2331C0CC-B6EA-459A-AD58-FDF918172D92}" type="presOf" srcId="{470C7856-58E7-42E9-9946-788610EE7ED6}" destId="{01B8B6A7-6160-439C-8EB0-F73A3ACBFC8F}" srcOrd="0" destOrd="0" presId="urn:microsoft.com/office/officeart/2005/8/layout/matrix1"/>
    <dgm:cxn modelId="{7E4604ED-ADEA-44A0-99E7-4E18A1500CB8}" type="presOf" srcId="{3A0B8648-01C9-4E05-A055-238187F6833F}" destId="{1F42B9C1-F210-4CB2-9395-1340D3788817}" srcOrd="1" destOrd="3" presId="urn:microsoft.com/office/officeart/2005/8/layout/matrix1"/>
    <dgm:cxn modelId="{C7DDEBBF-2586-4799-96AB-095EFE5A899F}" type="presOf" srcId="{7F2F989C-9AD6-4B7A-B73B-9C15D0338B67}" destId="{E84C8B0A-7AEB-462E-A5DA-B9C093877778}" srcOrd="0" destOrd="1" presId="urn:microsoft.com/office/officeart/2005/8/layout/matrix1"/>
    <dgm:cxn modelId="{4EEE3E52-C710-4CA0-BD96-07A0842FFEB7}" srcId="{C5D1A778-F70B-4323-853F-4D068FC0933F}" destId="{FCEF88F8-706D-4A59-8E34-B21A526DBD03}" srcOrd="1" destOrd="0" parTransId="{3476449A-C418-4981-9F25-7DC35C442FE6}" sibTransId="{FA91A3F7-CE5B-4400-963A-C1116CB0B339}"/>
    <dgm:cxn modelId="{E4934105-8C9F-4323-B5B2-6D3AFFC86509}" srcId="{470C7856-58E7-42E9-9946-788610EE7ED6}" destId="{8340F254-B50A-4878-8C5C-FB518EF35F20}" srcOrd="1" destOrd="0" parTransId="{B08C03FF-D3AA-4E73-92F1-F2A8C12F6BCB}" sibTransId="{2EF3D76B-6DCC-4264-9E3A-4BACDAFC1374}"/>
    <dgm:cxn modelId="{76A08EF0-1421-4220-8FD5-350371EA8A2A}" type="presParOf" srcId="{9B1ED5F7-EABB-4F1B-BD32-0AE519F50376}" destId="{2F6423E5-9314-4D7C-96B0-C644F03FA922}" srcOrd="0" destOrd="0" presId="urn:microsoft.com/office/officeart/2005/8/layout/matrix1"/>
    <dgm:cxn modelId="{E761438F-62A0-4029-9A1F-EB15117F3ADF}" type="presParOf" srcId="{2F6423E5-9314-4D7C-96B0-C644F03FA922}" destId="{E84C8B0A-7AEB-462E-A5DA-B9C093877778}" srcOrd="0" destOrd="0" presId="urn:microsoft.com/office/officeart/2005/8/layout/matrix1"/>
    <dgm:cxn modelId="{BD84B2B1-CBB9-4C3A-A362-5467FA39D513}" type="presParOf" srcId="{2F6423E5-9314-4D7C-96B0-C644F03FA922}" destId="{9D3C0620-F033-4031-8043-ECC462C90B88}" srcOrd="1" destOrd="0" presId="urn:microsoft.com/office/officeart/2005/8/layout/matrix1"/>
    <dgm:cxn modelId="{442D577E-B63C-4517-8919-33D8A33C7C30}" type="presParOf" srcId="{2F6423E5-9314-4D7C-96B0-C644F03FA922}" destId="{FA4CFB8F-796B-4A99-9853-ED6E9F84536D}" srcOrd="2" destOrd="0" presId="urn:microsoft.com/office/officeart/2005/8/layout/matrix1"/>
    <dgm:cxn modelId="{96328991-1518-42C0-85E1-557B515A78BB}" type="presParOf" srcId="{2F6423E5-9314-4D7C-96B0-C644F03FA922}" destId="{5AD181C9-47E8-479A-B8EF-C08EDE9330D2}" srcOrd="3" destOrd="0" presId="urn:microsoft.com/office/officeart/2005/8/layout/matrix1"/>
    <dgm:cxn modelId="{F500D9A9-1091-4448-9151-FA93253CF6B8}" type="presParOf" srcId="{2F6423E5-9314-4D7C-96B0-C644F03FA922}" destId="{01B8B6A7-6160-439C-8EB0-F73A3ACBFC8F}" srcOrd="4" destOrd="0" presId="urn:microsoft.com/office/officeart/2005/8/layout/matrix1"/>
    <dgm:cxn modelId="{7D3DF521-2058-4E89-907F-711E67B8F522}" type="presParOf" srcId="{2F6423E5-9314-4D7C-96B0-C644F03FA922}" destId="{1F42B9C1-F210-4CB2-9395-1340D3788817}" srcOrd="5" destOrd="0" presId="urn:microsoft.com/office/officeart/2005/8/layout/matrix1"/>
    <dgm:cxn modelId="{C54CDCB5-5819-4567-AD02-6C6B133F65D0}" type="presParOf" srcId="{2F6423E5-9314-4D7C-96B0-C644F03FA922}" destId="{3C0ABEC0-E0BC-4B40-B767-7300A5187D79}" srcOrd="6" destOrd="0" presId="urn:microsoft.com/office/officeart/2005/8/layout/matrix1"/>
    <dgm:cxn modelId="{50E423A2-7C4C-4379-9556-B4313C112107}" type="presParOf" srcId="{2F6423E5-9314-4D7C-96B0-C644F03FA922}" destId="{DB3666CF-79FC-4251-B107-A17455611E87}" srcOrd="7" destOrd="0" presId="urn:microsoft.com/office/officeart/2005/8/layout/matrix1"/>
    <dgm:cxn modelId="{6F8308A6-1879-4DF0-AC9E-1A95AA74E9C8}" type="presParOf" srcId="{9B1ED5F7-EABB-4F1B-BD32-0AE519F50376}" destId="{928A0E46-AFF4-4908-980A-993AD5F7A8A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03A836-89B6-48A6-9380-5D8B164F0F1A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1EE4D7F-39DA-41D6-9486-13AF5CD19363}">
      <dgm:prSet phldrT="[Text]" custT="1"/>
      <dgm:spPr/>
      <dgm:t>
        <a:bodyPr/>
        <a:lstStyle/>
        <a:p>
          <a:r>
            <a:rPr lang="en-US" sz="1600" dirty="0"/>
            <a:t>Sector remain resilient</a:t>
          </a:r>
        </a:p>
      </dgm:t>
    </dgm:pt>
    <dgm:pt modelId="{BCC889E1-E6CC-4854-A7FE-EC4B31A7A8BD}" type="parTrans" cxnId="{4FFD8022-8FFE-478D-ADBC-8E54232A8452}">
      <dgm:prSet/>
      <dgm:spPr/>
      <dgm:t>
        <a:bodyPr/>
        <a:lstStyle/>
        <a:p>
          <a:endParaRPr lang="en-US" sz="4000"/>
        </a:p>
      </dgm:t>
    </dgm:pt>
    <dgm:pt modelId="{005D4EF7-F2AF-45A9-B57F-01996452C954}" type="sibTrans" cxnId="{4FFD8022-8FFE-478D-ADBC-8E54232A8452}">
      <dgm:prSet/>
      <dgm:spPr/>
      <dgm:t>
        <a:bodyPr/>
        <a:lstStyle/>
        <a:p>
          <a:endParaRPr lang="en-US" sz="4000"/>
        </a:p>
      </dgm:t>
    </dgm:pt>
    <dgm:pt modelId="{E585C106-DDA6-4C95-A7A6-CA909A4E84B1}">
      <dgm:prSet phldrT="[Text]" custT="1"/>
      <dgm:spPr/>
      <dgm:t>
        <a:bodyPr/>
        <a:lstStyle/>
        <a:p>
          <a:r>
            <a:rPr lang="en-US" sz="1600" dirty="0"/>
            <a:t>Well capitalized</a:t>
          </a:r>
        </a:p>
      </dgm:t>
    </dgm:pt>
    <dgm:pt modelId="{71951B93-5721-4EA3-9E3F-96726DA14B36}" type="parTrans" cxnId="{FC80905A-A8F6-4D7D-8789-DA948AE27F38}">
      <dgm:prSet/>
      <dgm:spPr/>
      <dgm:t>
        <a:bodyPr/>
        <a:lstStyle/>
        <a:p>
          <a:endParaRPr lang="en-US" sz="4000"/>
        </a:p>
      </dgm:t>
    </dgm:pt>
    <dgm:pt modelId="{9100DD16-C472-4AE7-AB47-4DF8137DCF6E}" type="sibTrans" cxnId="{FC80905A-A8F6-4D7D-8789-DA948AE27F38}">
      <dgm:prSet/>
      <dgm:spPr/>
      <dgm:t>
        <a:bodyPr/>
        <a:lstStyle/>
        <a:p>
          <a:endParaRPr lang="en-US" sz="4000"/>
        </a:p>
      </dgm:t>
    </dgm:pt>
    <dgm:pt modelId="{116680BC-40BE-4B87-BBC9-D55BE2CDBDF6}">
      <dgm:prSet phldrT="[Text]" custT="1"/>
      <dgm:spPr/>
      <dgm:t>
        <a:bodyPr/>
        <a:lstStyle/>
        <a:p>
          <a:r>
            <a:rPr lang="en-US" sz="1600" dirty="0"/>
            <a:t>Cost of risk will start to moderate</a:t>
          </a:r>
        </a:p>
      </dgm:t>
    </dgm:pt>
    <dgm:pt modelId="{71E78180-B16D-412F-8B63-57FB1706BCA7}" type="parTrans" cxnId="{35FC0A77-D044-4176-97E5-8B432A20DA54}">
      <dgm:prSet/>
      <dgm:spPr/>
      <dgm:t>
        <a:bodyPr/>
        <a:lstStyle/>
        <a:p>
          <a:endParaRPr lang="en-US" sz="4000"/>
        </a:p>
      </dgm:t>
    </dgm:pt>
    <dgm:pt modelId="{50CF4965-4C27-4C38-83A3-8AA47FF7FA8C}" type="sibTrans" cxnId="{35FC0A77-D044-4176-97E5-8B432A20DA54}">
      <dgm:prSet/>
      <dgm:spPr/>
      <dgm:t>
        <a:bodyPr/>
        <a:lstStyle/>
        <a:p>
          <a:endParaRPr lang="en-US" sz="4000"/>
        </a:p>
      </dgm:t>
    </dgm:pt>
    <dgm:pt modelId="{CF81CE7B-B291-4976-8503-49D02ECD48C0}">
      <dgm:prSet phldrT="[Text]" custT="1"/>
      <dgm:spPr/>
      <dgm:t>
        <a:bodyPr/>
        <a:lstStyle/>
        <a:p>
          <a:r>
            <a:rPr lang="en-US" sz="1400" dirty="0" err="1"/>
            <a:t>Tanfeedh</a:t>
          </a:r>
          <a:r>
            <a:rPr lang="en-US" sz="1400" dirty="0"/>
            <a:t> and </a:t>
          </a:r>
          <a:r>
            <a:rPr lang="en-US" sz="1400" dirty="0" err="1"/>
            <a:t>Tawazun</a:t>
          </a:r>
          <a:r>
            <a:rPr lang="en-US" sz="1400" dirty="0"/>
            <a:t> led program, should underpin growth in coming years.</a:t>
          </a:r>
        </a:p>
      </dgm:t>
    </dgm:pt>
    <dgm:pt modelId="{BEBDBE5A-F992-409B-B2E7-34B181CF4019}" type="parTrans" cxnId="{697DA6CD-AB75-48AA-9EEF-8C5744628E82}">
      <dgm:prSet/>
      <dgm:spPr/>
      <dgm:t>
        <a:bodyPr/>
        <a:lstStyle/>
        <a:p>
          <a:endParaRPr lang="en-US" sz="4000"/>
        </a:p>
      </dgm:t>
    </dgm:pt>
    <dgm:pt modelId="{2E390EE7-F976-4D1D-8EDE-A25E3AD3E914}" type="sibTrans" cxnId="{697DA6CD-AB75-48AA-9EEF-8C5744628E82}">
      <dgm:prSet/>
      <dgm:spPr/>
      <dgm:t>
        <a:bodyPr/>
        <a:lstStyle/>
        <a:p>
          <a:endParaRPr lang="en-US" sz="4000"/>
        </a:p>
      </dgm:t>
    </dgm:pt>
    <dgm:pt modelId="{2BA1AC58-6042-49EF-A903-937E6FD425F2}">
      <dgm:prSet phldrT="[Text]" custT="1"/>
      <dgm:spPr/>
      <dgm:t>
        <a:bodyPr/>
        <a:lstStyle/>
        <a:p>
          <a:r>
            <a:rPr lang="en-US" sz="1600" dirty="0"/>
            <a:t>Credit off-take is set to improve with the GDP </a:t>
          </a:r>
        </a:p>
      </dgm:t>
    </dgm:pt>
    <dgm:pt modelId="{09FE26B1-FBB0-4DE8-A1F4-CE7D0A589060}" type="parTrans" cxnId="{135E7C90-ADE6-46A2-82E2-03ED5C6BFA4D}">
      <dgm:prSet/>
      <dgm:spPr/>
      <dgm:t>
        <a:bodyPr/>
        <a:lstStyle/>
        <a:p>
          <a:endParaRPr lang="en-US" sz="4000"/>
        </a:p>
      </dgm:t>
    </dgm:pt>
    <dgm:pt modelId="{A37EE3F1-555D-4FED-9814-FED7CBFFB534}" type="sibTrans" cxnId="{135E7C90-ADE6-46A2-82E2-03ED5C6BFA4D}">
      <dgm:prSet/>
      <dgm:spPr/>
      <dgm:t>
        <a:bodyPr/>
        <a:lstStyle/>
        <a:p>
          <a:endParaRPr lang="en-US" sz="4000"/>
        </a:p>
      </dgm:t>
    </dgm:pt>
    <dgm:pt modelId="{B846E2A8-20E2-4E90-A340-D538A4273E06}">
      <dgm:prSet phldrT="[Text]" custT="1"/>
      <dgm:spPr/>
      <dgm:t>
        <a:bodyPr/>
        <a:lstStyle/>
        <a:p>
          <a:r>
            <a:rPr lang="en-US" sz="1600" dirty="0"/>
            <a:t>Government initiatives and projects will help creating demand for credit</a:t>
          </a:r>
        </a:p>
      </dgm:t>
    </dgm:pt>
    <dgm:pt modelId="{23745C5D-C5FC-4B2F-B909-09AFBD3FD5D4}" type="parTrans" cxnId="{0BD89F55-6322-4E3B-A89F-7895F7DB1AA2}">
      <dgm:prSet/>
      <dgm:spPr/>
      <dgm:t>
        <a:bodyPr/>
        <a:lstStyle/>
        <a:p>
          <a:endParaRPr lang="en-US" sz="4000"/>
        </a:p>
      </dgm:t>
    </dgm:pt>
    <dgm:pt modelId="{1C8960A7-8600-4565-8DB6-B292F55C34E4}" type="sibTrans" cxnId="{0BD89F55-6322-4E3B-A89F-7895F7DB1AA2}">
      <dgm:prSet/>
      <dgm:spPr/>
      <dgm:t>
        <a:bodyPr/>
        <a:lstStyle/>
        <a:p>
          <a:endParaRPr lang="en-US" sz="4000"/>
        </a:p>
      </dgm:t>
    </dgm:pt>
    <dgm:pt modelId="{0F7F0416-9183-4B40-8FA1-4EAC0C740DD7}">
      <dgm:prSet phldrT="[Text]" custT="1"/>
      <dgm:spPr/>
      <dgm:t>
        <a:bodyPr/>
        <a:lstStyle/>
        <a:p>
          <a:r>
            <a:rPr lang="en-US" sz="1600" dirty="0"/>
            <a:t>Consumer demand will improve with the recovery</a:t>
          </a:r>
        </a:p>
      </dgm:t>
    </dgm:pt>
    <dgm:pt modelId="{5AEDA1BC-45A5-4933-AFAC-67C253851D52}" type="parTrans" cxnId="{1CC6CED5-E506-4E6D-A30B-CEBBB3FFB574}">
      <dgm:prSet/>
      <dgm:spPr/>
      <dgm:t>
        <a:bodyPr/>
        <a:lstStyle/>
        <a:p>
          <a:endParaRPr lang="en-US" sz="4000"/>
        </a:p>
      </dgm:t>
    </dgm:pt>
    <dgm:pt modelId="{EC745BD7-2E30-4775-8E55-4CDD3A8EEEC4}" type="sibTrans" cxnId="{1CC6CED5-E506-4E6D-A30B-CEBBB3FFB574}">
      <dgm:prSet/>
      <dgm:spPr/>
      <dgm:t>
        <a:bodyPr/>
        <a:lstStyle/>
        <a:p>
          <a:endParaRPr lang="en-US" sz="4000"/>
        </a:p>
      </dgm:t>
    </dgm:pt>
    <dgm:pt modelId="{BE8F4950-D175-4614-B3AD-AA5276A34C97}">
      <dgm:prSet phldrT="[Text]" custT="1"/>
      <dgm:spPr/>
      <dgm:t>
        <a:bodyPr/>
        <a:lstStyle/>
        <a:p>
          <a:r>
            <a:rPr lang="en-US" sz="1400" dirty="0"/>
            <a:t>Strong confidence of foreign investment on Govt. related issues and rising oil prices will support Govt. budget needs</a:t>
          </a:r>
        </a:p>
      </dgm:t>
    </dgm:pt>
    <dgm:pt modelId="{E8BAC612-AE7A-43CE-923B-51C51994B215}" type="parTrans" cxnId="{7F7AD7E6-52E3-470D-8AEA-B584DBDD52DA}">
      <dgm:prSet/>
      <dgm:spPr/>
      <dgm:t>
        <a:bodyPr/>
        <a:lstStyle/>
        <a:p>
          <a:endParaRPr lang="en-US" sz="4000"/>
        </a:p>
      </dgm:t>
    </dgm:pt>
    <dgm:pt modelId="{D9936401-2E66-4A5D-9777-BB0169E18782}" type="sibTrans" cxnId="{7F7AD7E6-52E3-470D-8AEA-B584DBDD52DA}">
      <dgm:prSet/>
      <dgm:spPr/>
      <dgm:t>
        <a:bodyPr/>
        <a:lstStyle/>
        <a:p>
          <a:endParaRPr lang="en-US" sz="4000"/>
        </a:p>
      </dgm:t>
    </dgm:pt>
    <dgm:pt modelId="{EE5992BF-0ACD-4EE3-8F6A-0BB70F20E239}">
      <dgm:prSet phldrT="[Text]" custT="1"/>
      <dgm:spPr/>
      <dgm:t>
        <a:bodyPr/>
        <a:lstStyle/>
        <a:p>
          <a:r>
            <a:rPr lang="en-US" sz="1600" dirty="0"/>
            <a:t>Local demand for Govt. Sukuks and good rate sukuk will pickup the momentum</a:t>
          </a:r>
        </a:p>
      </dgm:t>
    </dgm:pt>
    <dgm:pt modelId="{F12542E2-A6D7-4598-B1BF-70573AE05EF6}" type="parTrans" cxnId="{8204B206-9737-40BF-90C2-BD5E2E18A93D}">
      <dgm:prSet/>
      <dgm:spPr/>
      <dgm:t>
        <a:bodyPr/>
        <a:lstStyle/>
        <a:p>
          <a:endParaRPr lang="en-US" sz="4000"/>
        </a:p>
      </dgm:t>
    </dgm:pt>
    <dgm:pt modelId="{7FC7845C-040E-4BA1-B0D0-5E228177250D}" type="sibTrans" cxnId="{8204B206-9737-40BF-90C2-BD5E2E18A93D}">
      <dgm:prSet/>
      <dgm:spPr/>
      <dgm:t>
        <a:bodyPr/>
        <a:lstStyle/>
        <a:p>
          <a:endParaRPr lang="en-US" sz="4000"/>
        </a:p>
      </dgm:t>
    </dgm:pt>
    <dgm:pt modelId="{39410A5F-AA46-4369-9F62-D265C5B237F2}">
      <dgm:prSet phldrT="[Text]" custT="1"/>
      <dgm:spPr/>
      <dgm:t>
        <a:bodyPr/>
        <a:lstStyle/>
        <a:p>
          <a:r>
            <a:rPr lang="en-US" sz="1600" dirty="0"/>
            <a:t>Public-Private Partnership will drive the Sector Growth</a:t>
          </a:r>
        </a:p>
      </dgm:t>
    </dgm:pt>
    <dgm:pt modelId="{127F4DC8-F92A-4458-ABA7-9E4671888E56}" type="parTrans" cxnId="{ED555784-D0E0-443E-9C22-A20EEFE24688}">
      <dgm:prSet/>
      <dgm:spPr/>
      <dgm:t>
        <a:bodyPr/>
        <a:lstStyle/>
        <a:p>
          <a:endParaRPr lang="en-US"/>
        </a:p>
      </dgm:t>
    </dgm:pt>
    <dgm:pt modelId="{1D7D2173-4B0D-4261-8F35-C1D1209FAD8B}" type="sibTrans" cxnId="{ED555784-D0E0-443E-9C22-A20EEFE24688}">
      <dgm:prSet/>
      <dgm:spPr/>
      <dgm:t>
        <a:bodyPr/>
        <a:lstStyle/>
        <a:p>
          <a:endParaRPr lang="en-US"/>
        </a:p>
      </dgm:t>
    </dgm:pt>
    <dgm:pt modelId="{C4E9FDA4-C705-49E7-94D0-516F1CDDA20A}" type="pres">
      <dgm:prSet presAssocID="{0C03A836-89B6-48A6-9380-5D8B164F0F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0827E9-0CDA-48B8-9D2E-A2CE4DA2A4A9}" type="pres">
      <dgm:prSet presAssocID="{71EE4D7F-39DA-41D6-9486-13AF5CD19363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1F4EF-525F-446B-8A41-9509FD248021}" type="pres">
      <dgm:prSet presAssocID="{005D4EF7-F2AF-45A9-B57F-01996452C954}" presName="sibTrans" presStyleCnt="0"/>
      <dgm:spPr/>
    </dgm:pt>
    <dgm:pt modelId="{9989B572-52D9-40F4-A711-E80B83276B26}" type="pres">
      <dgm:prSet presAssocID="{E585C106-DDA6-4C95-A7A6-CA909A4E84B1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C1706-7625-48AC-8144-F6E50D36AA67}" type="pres">
      <dgm:prSet presAssocID="{9100DD16-C472-4AE7-AB47-4DF8137DCF6E}" presName="sibTrans" presStyleCnt="0"/>
      <dgm:spPr/>
    </dgm:pt>
    <dgm:pt modelId="{F5E20D04-E796-42A3-842F-22A032CC6C8D}" type="pres">
      <dgm:prSet presAssocID="{116680BC-40BE-4B87-BBC9-D55BE2CDBDF6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2906C-0C76-4AD4-BF46-9FC2F0A92C58}" type="pres">
      <dgm:prSet presAssocID="{50CF4965-4C27-4C38-83A3-8AA47FF7FA8C}" presName="sibTrans" presStyleCnt="0"/>
      <dgm:spPr/>
    </dgm:pt>
    <dgm:pt modelId="{80105530-2438-4F55-A250-5B235FCD3AE2}" type="pres">
      <dgm:prSet presAssocID="{2BA1AC58-6042-49EF-A903-937E6FD425F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234DC-4551-4F6E-8ADE-D6053AEDCA32}" type="pres">
      <dgm:prSet presAssocID="{A37EE3F1-555D-4FED-9814-FED7CBFFB534}" presName="sibTrans" presStyleCnt="0"/>
      <dgm:spPr/>
    </dgm:pt>
    <dgm:pt modelId="{9B640C73-E5B6-47B8-BB54-AF4E2869FC62}" type="pres">
      <dgm:prSet presAssocID="{B846E2A8-20E2-4E90-A340-D538A4273E0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E628C-2B98-4FE7-802D-E1DB284347A6}" type="pres">
      <dgm:prSet presAssocID="{1C8960A7-8600-4565-8DB6-B292F55C34E4}" presName="sibTrans" presStyleCnt="0"/>
      <dgm:spPr/>
    </dgm:pt>
    <dgm:pt modelId="{48045AA6-954D-49BB-B7BC-AADEFE2794BA}" type="pres">
      <dgm:prSet presAssocID="{0F7F0416-9183-4B40-8FA1-4EAC0C740DD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FDC51-3DC4-474C-865C-540FDE193B1F}" type="pres">
      <dgm:prSet presAssocID="{EC745BD7-2E30-4775-8E55-4CDD3A8EEEC4}" presName="sibTrans" presStyleCnt="0"/>
      <dgm:spPr/>
    </dgm:pt>
    <dgm:pt modelId="{53D3558B-5CFC-4675-BDCE-4FB96472BAEC}" type="pres">
      <dgm:prSet presAssocID="{BE8F4950-D175-4614-B3AD-AA5276A34C97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27661-CD89-4FC1-A9E9-21081EFA39D8}" type="pres">
      <dgm:prSet presAssocID="{D9936401-2E66-4A5D-9777-BB0169E18782}" presName="sibTrans" presStyleCnt="0"/>
      <dgm:spPr/>
    </dgm:pt>
    <dgm:pt modelId="{ECAAE0DF-3FE6-4445-9BA1-9410A1CB6487}" type="pres">
      <dgm:prSet presAssocID="{EE5992BF-0ACD-4EE3-8F6A-0BB70F20E239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2C2D0-C5E2-4801-A622-D62BE48733F4}" type="pres">
      <dgm:prSet presAssocID="{7FC7845C-040E-4BA1-B0D0-5E228177250D}" presName="sibTrans" presStyleCnt="0"/>
      <dgm:spPr/>
    </dgm:pt>
    <dgm:pt modelId="{46C0875C-867D-4E4B-B70E-6DA8A1082F68}" type="pres">
      <dgm:prSet presAssocID="{39410A5F-AA46-4369-9F62-D265C5B237F2}" presName="node" presStyleLbl="node1" presStyleIdx="8" presStyleCnt="10" custLinFactX="-5625" custLinFactNeighborX="-100000" custLinFactNeighborY="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48622-7024-4F38-A6A0-E49563909861}" type="pres">
      <dgm:prSet presAssocID="{1D7D2173-4B0D-4261-8F35-C1D1209FAD8B}" presName="sibTrans" presStyleCnt="0"/>
      <dgm:spPr/>
    </dgm:pt>
    <dgm:pt modelId="{67E35C53-D478-4E0B-B4D7-50CEB9C79293}" type="pres">
      <dgm:prSet presAssocID="{CF81CE7B-B291-4976-8503-49D02ECD48C0}" presName="node" presStyleLbl="node1" presStyleIdx="9" presStyleCnt="10" custLinFactX="13250" custLinFactNeighborX="100000" custLinFactNeighborY="-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80723E-AE70-485A-BDB0-5ED944B58669}" type="presOf" srcId="{B846E2A8-20E2-4E90-A340-D538A4273E06}" destId="{9B640C73-E5B6-47B8-BB54-AF4E2869FC62}" srcOrd="0" destOrd="0" presId="urn:microsoft.com/office/officeart/2005/8/layout/default"/>
    <dgm:cxn modelId="{8204B206-9737-40BF-90C2-BD5E2E18A93D}" srcId="{0C03A836-89B6-48A6-9380-5D8B164F0F1A}" destId="{EE5992BF-0ACD-4EE3-8F6A-0BB70F20E239}" srcOrd="7" destOrd="0" parTransId="{F12542E2-A6D7-4598-B1BF-70573AE05EF6}" sibTransId="{7FC7845C-040E-4BA1-B0D0-5E228177250D}"/>
    <dgm:cxn modelId="{E663FAB7-CB12-43F4-941B-DF9B49C90A09}" type="presOf" srcId="{39410A5F-AA46-4369-9F62-D265C5B237F2}" destId="{46C0875C-867D-4E4B-B70E-6DA8A1082F68}" srcOrd="0" destOrd="0" presId="urn:microsoft.com/office/officeart/2005/8/layout/default"/>
    <dgm:cxn modelId="{7F7AD7E6-52E3-470D-8AEA-B584DBDD52DA}" srcId="{0C03A836-89B6-48A6-9380-5D8B164F0F1A}" destId="{BE8F4950-D175-4614-B3AD-AA5276A34C97}" srcOrd="6" destOrd="0" parTransId="{E8BAC612-AE7A-43CE-923B-51C51994B215}" sibTransId="{D9936401-2E66-4A5D-9777-BB0169E18782}"/>
    <dgm:cxn modelId="{9C86AC47-5BAE-4E39-99F8-AEC2D468621C}" type="presOf" srcId="{71EE4D7F-39DA-41D6-9486-13AF5CD19363}" destId="{500827E9-0CDA-48B8-9D2E-A2CE4DA2A4A9}" srcOrd="0" destOrd="0" presId="urn:microsoft.com/office/officeart/2005/8/layout/default"/>
    <dgm:cxn modelId="{AA006B4B-AFC8-463C-951F-72AD4D4B9E01}" type="presOf" srcId="{0F7F0416-9183-4B40-8FA1-4EAC0C740DD7}" destId="{48045AA6-954D-49BB-B7BC-AADEFE2794BA}" srcOrd="0" destOrd="0" presId="urn:microsoft.com/office/officeart/2005/8/layout/default"/>
    <dgm:cxn modelId="{697DA6CD-AB75-48AA-9EEF-8C5744628E82}" srcId="{0C03A836-89B6-48A6-9380-5D8B164F0F1A}" destId="{CF81CE7B-B291-4976-8503-49D02ECD48C0}" srcOrd="9" destOrd="0" parTransId="{BEBDBE5A-F992-409B-B2E7-34B181CF4019}" sibTransId="{2E390EE7-F976-4D1D-8EDE-A25E3AD3E914}"/>
    <dgm:cxn modelId="{FC80905A-A8F6-4D7D-8789-DA948AE27F38}" srcId="{0C03A836-89B6-48A6-9380-5D8B164F0F1A}" destId="{E585C106-DDA6-4C95-A7A6-CA909A4E84B1}" srcOrd="1" destOrd="0" parTransId="{71951B93-5721-4EA3-9E3F-96726DA14B36}" sibTransId="{9100DD16-C472-4AE7-AB47-4DF8137DCF6E}"/>
    <dgm:cxn modelId="{64EBDB90-3A6D-437E-BBF2-24FF99891751}" type="presOf" srcId="{E585C106-DDA6-4C95-A7A6-CA909A4E84B1}" destId="{9989B572-52D9-40F4-A711-E80B83276B26}" srcOrd="0" destOrd="0" presId="urn:microsoft.com/office/officeart/2005/8/layout/default"/>
    <dgm:cxn modelId="{FB86A612-BEDB-42DC-BDC8-792E613BF60D}" type="presOf" srcId="{EE5992BF-0ACD-4EE3-8F6A-0BB70F20E239}" destId="{ECAAE0DF-3FE6-4445-9BA1-9410A1CB6487}" srcOrd="0" destOrd="0" presId="urn:microsoft.com/office/officeart/2005/8/layout/default"/>
    <dgm:cxn modelId="{5A0CB8F3-F24D-4F29-BB19-946C806335F0}" type="presOf" srcId="{CF81CE7B-B291-4976-8503-49D02ECD48C0}" destId="{67E35C53-D478-4E0B-B4D7-50CEB9C79293}" srcOrd="0" destOrd="0" presId="urn:microsoft.com/office/officeart/2005/8/layout/default"/>
    <dgm:cxn modelId="{166F0CD3-F1EA-4179-9C48-74369A4410E6}" type="presOf" srcId="{0C03A836-89B6-48A6-9380-5D8B164F0F1A}" destId="{C4E9FDA4-C705-49E7-94D0-516F1CDDA20A}" srcOrd="0" destOrd="0" presId="urn:microsoft.com/office/officeart/2005/8/layout/default"/>
    <dgm:cxn modelId="{1CC6CED5-E506-4E6D-A30B-CEBBB3FFB574}" srcId="{0C03A836-89B6-48A6-9380-5D8B164F0F1A}" destId="{0F7F0416-9183-4B40-8FA1-4EAC0C740DD7}" srcOrd="5" destOrd="0" parTransId="{5AEDA1BC-45A5-4933-AFAC-67C253851D52}" sibTransId="{EC745BD7-2E30-4775-8E55-4CDD3A8EEEC4}"/>
    <dgm:cxn modelId="{0BD89F55-6322-4E3B-A89F-7895F7DB1AA2}" srcId="{0C03A836-89B6-48A6-9380-5D8B164F0F1A}" destId="{B846E2A8-20E2-4E90-A340-D538A4273E06}" srcOrd="4" destOrd="0" parTransId="{23745C5D-C5FC-4B2F-B909-09AFBD3FD5D4}" sibTransId="{1C8960A7-8600-4565-8DB6-B292F55C34E4}"/>
    <dgm:cxn modelId="{734ABE80-1F40-4791-BA7E-26AAB4FB274F}" type="presOf" srcId="{116680BC-40BE-4B87-BBC9-D55BE2CDBDF6}" destId="{F5E20D04-E796-42A3-842F-22A032CC6C8D}" srcOrd="0" destOrd="0" presId="urn:microsoft.com/office/officeart/2005/8/layout/default"/>
    <dgm:cxn modelId="{4FFD8022-8FFE-478D-ADBC-8E54232A8452}" srcId="{0C03A836-89B6-48A6-9380-5D8B164F0F1A}" destId="{71EE4D7F-39DA-41D6-9486-13AF5CD19363}" srcOrd="0" destOrd="0" parTransId="{BCC889E1-E6CC-4854-A7FE-EC4B31A7A8BD}" sibTransId="{005D4EF7-F2AF-45A9-B57F-01996452C954}"/>
    <dgm:cxn modelId="{135E7C90-ADE6-46A2-82E2-03ED5C6BFA4D}" srcId="{0C03A836-89B6-48A6-9380-5D8B164F0F1A}" destId="{2BA1AC58-6042-49EF-A903-937E6FD425F2}" srcOrd="3" destOrd="0" parTransId="{09FE26B1-FBB0-4DE8-A1F4-CE7D0A589060}" sibTransId="{A37EE3F1-555D-4FED-9814-FED7CBFFB534}"/>
    <dgm:cxn modelId="{ED555784-D0E0-443E-9C22-A20EEFE24688}" srcId="{0C03A836-89B6-48A6-9380-5D8B164F0F1A}" destId="{39410A5F-AA46-4369-9F62-D265C5B237F2}" srcOrd="8" destOrd="0" parTransId="{127F4DC8-F92A-4458-ABA7-9E4671888E56}" sibTransId="{1D7D2173-4B0D-4261-8F35-C1D1209FAD8B}"/>
    <dgm:cxn modelId="{5BF69BDB-B02C-40E7-BADE-019EB031575A}" type="presOf" srcId="{2BA1AC58-6042-49EF-A903-937E6FD425F2}" destId="{80105530-2438-4F55-A250-5B235FCD3AE2}" srcOrd="0" destOrd="0" presId="urn:microsoft.com/office/officeart/2005/8/layout/default"/>
    <dgm:cxn modelId="{35FC0A77-D044-4176-97E5-8B432A20DA54}" srcId="{0C03A836-89B6-48A6-9380-5D8B164F0F1A}" destId="{116680BC-40BE-4B87-BBC9-D55BE2CDBDF6}" srcOrd="2" destOrd="0" parTransId="{71E78180-B16D-412F-8B63-57FB1706BCA7}" sibTransId="{50CF4965-4C27-4C38-83A3-8AA47FF7FA8C}"/>
    <dgm:cxn modelId="{6691207D-3C9C-4D32-8EFE-5709F1B5BED9}" type="presOf" srcId="{BE8F4950-D175-4614-B3AD-AA5276A34C97}" destId="{53D3558B-5CFC-4675-BDCE-4FB96472BAEC}" srcOrd="0" destOrd="0" presId="urn:microsoft.com/office/officeart/2005/8/layout/default"/>
    <dgm:cxn modelId="{2E65B5E0-721A-4D29-A608-5378C0AFC95E}" type="presParOf" srcId="{C4E9FDA4-C705-49E7-94D0-516F1CDDA20A}" destId="{500827E9-0CDA-48B8-9D2E-A2CE4DA2A4A9}" srcOrd="0" destOrd="0" presId="urn:microsoft.com/office/officeart/2005/8/layout/default"/>
    <dgm:cxn modelId="{CDAAF909-BC18-4EF9-B791-8BDCFCF616B1}" type="presParOf" srcId="{C4E9FDA4-C705-49E7-94D0-516F1CDDA20A}" destId="{46B1F4EF-525F-446B-8A41-9509FD248021}" srcOrd="1" destOrd="0" presId="urn:microsoft.com/office/officeart/2005/8/layout/default"/>
    <dgm:cxn modelId="{3607CCB0-4338-4E57-98CB-5D1BB886C26E}" type="presParOf" srcId="{C4E9FDA4-C705-49E7-94D0-516F1CDDA20A}" destId="{9989B572-52D9-40F4-A711-E80B83276B26}" srcOrd="2" destOrd="0" presId="urn:microsoft.com/office/officeart/2005/8/layout/default"/>
    <dgm:cxn modelId="{64B6E49F-838E-4B88-9269-278F9ABA032F}" type="presParOf" srcId="{C4E9FDA4-C705-49E7-94D0-516F1CDDA20A}" destId="{C10C1706-7625-48AC-8144-F6E50D36AA67}" srcOrd="3" destOrd="0" presId="urn:microsoft.com/office/officeart/2005/8/layout/default"/>
    <dgm:cxn modelId="{DFD67C05-7B61-4AD2-8259-D2DA9F82A837}" type="presParOf" srcId="{C4E9FDA4-C705-49E7-94D0-516F1CDDA20A}" destId="{F5E20D04-E796-42A3-842F-22A032CC6C8D}" srcOrd="4" destOrd="0" presId="urn:microsoft.com/office/officeart/2005/8/layout/default"/>
    <dgm:cxn modelId="{9B34C405-F5A0-4899-869A-E4F5B9130118}" type="presParOf" srcId="{C4E9FDA4-C705-49E7-94D0-516F1CDDA20A}" destId="{7A42906C-0C76-4AD4-BF46-9FC2F0A92C58}" srcOrd="5" destOrd="0" presId="urn:microsoft.com/office/officeart/2005/8/layout/default"/>
    <dgm:cxn modelId="{02BE0FD6-1969-4E18-B546-A3DB5F34B4A6}" type="presParOf" srcId="{C4E9FDA4-C705-49E7-94D0-516F1CDDA20A}" destId="{80105530-2438-4F55-A250-5B235FCD3AE2}" srcOrd="6" destOrd="0" presId="urn:microsoft.com/office/officeart/2005/8/layout/default"/>
    <dgm:cxn modelId="{C3C48A97-3D67-45AE-ABBB-EA21144864E1}" type="presParOf" srcId="{C4E9FDA4-C705-49E7-94D0-516F1CDDA20A}" destId="{5D0234DC-4551-4F6E-8ADE-D6053AEDCA32}" srcOrd="7" destOrd="0" presId="urn:microsoft.com/office/officeart/2005/8/layout/default"/>
    <dgm:cxn modelId="{14A95F7A-49EC-4161-A35D-C14F6D85D731}" type="presParOf" srcId="{C4E9FDA4-C705-49E7-94D0-516F1CDDA20A}" destId="{9B640C73-E5B6-47B8-BB54-AF4E2869FC62}" srcOrd="8" destOrd="0" presId="urn:microsoft.com/office/officeart/2005/8/layout/default"/>
    <dgm:cxn modelId="{1F35DD0C-B8CF-4662-BEB0-3B1562AD9272}" type="presParOf" srcId="{C4E9FDA4-C705-49E7-94D0-516F1CDDA20A}" destId="{DC3E628C-2B98-4FE7-802D-E1DB284347A6}" srcOrd="9" destOrd="0" presId="urn:microsoft.com/office/officeart/2005/8/layout/default"/>
    <dgm:cxn modelId="{AD2DBF7A-8461-4238-B44D-B04988953BF9}" type="presParOf" srcId="{C4E9FDA4-C705-49E7-94D0-516F1CDDA20A}" destId="{48045AA6-954D-49BB-B7BC-AADEFE2794BA}" srcOrd="10" destOrd="0" presId="urn:microsoft.com/office/officeart/2005/8/layout/default"/>
    <dgm:cxn modelId="{89D4C0B6-1482-482B-942B-B20C4B9E4F10}" type="presParOf" srcId="{C4E9FDA4-C705-49E7-94D0-516F1CDDA20A}" destId="{235FDC51-3DC4-474C-865C-540FDE193B1F}" srcOrd="11" destOrd="0" presId="urn:microsoft.com/office/officeart/2005/8/layout/default"/>
    <dgm:cxn modelId="{4616F698-AA09-4E56-8A7B-5A6550A9BF1C}" type="presParOf" srcId="{C4E9FDA4-C705-49E7-94D0-516F1CDDA20A}" destId="{53D3558B-5CFC-4675-BDCE-4FB96472BAEC}" srcOrd="12" destOrd="0" presId="urn:microsoft.com/office/officeart/2005/8/layout/default"/>
    <dgm:cxn modelId="{E52E6225-8AD7-43BD-AC2F-E1BD4B1CDA8A}" type="presParOf" srcId="{C4E9FDA4-C705-49E7-94D0-516F1CDDA20A}" destId="{89127661-CD89-4FC1-A9E9-21081EFA39D8}" srcOrd="13" destOrd="0" presId="urn:microsoft.com/office/officeart/2005/8/layout/default"/>
    <dgm:cxn modelId="{0E5530C1-B3DC-4941-8BE9-ED17E7BD2B50}" type="presParOf" srcId="{C4E9FDA4-C705-49E7-94D0-516F1CDDA20A}" destId="{ECAAE0DF-3FE6-4445-9BA1-9410A1CB6487}" srcOrd="14" destOrd="0" presId="urn:microsoft.com/office/officeart/2005/8/layout/default"/>
    <dgm:cxn modelId="{C717E5D3-3A6C-40A0-8925-BC71F69F8C73}" type="presParOf" srcId="{C4E9FDA4-C705-49E7-94D0-516F1CDDA20A}" destId="{EEE2C2D0-C5E2-4801-A622-D62BE48733F4}" srcOrd="15" destOrd="0" presId="urn:microsoft.com/office/officeart/2005/8/layout/default"/>
    <dgm:cxn modelId="{573F69B5-2884-46F7-B9C9-D0B13DC1BDCD}" type="presParOf" srcId="{C4E9FDA4-C705-49E7-94D0-516F1CDDA20A}" destId="{46C0875C-867D-4E4B-B70E-6DA8A1082F68}" srcOrd="16" destOrd="0" presId="urn:microsoft.com/office/officeart/2005/8/layout/default"/>
    <dgm:cxn modelId="{2BB8E07C-2C96-4460-B633-B1C675124E5C}" type="presParOf" srcId="{C4E9FDA4-C705-49E7-94D0-516F1CDDA20A}" destId="{1C148622-7024-4F38-A6A0-E49563909861}" srcOrd="17" destOrd="0" presId="urn:microsoft.com/office/officeart/2005/8/layout/default"/>
    <dgm:cxn modelId="{08C08F06-636E-482F-8AA4-242715E1081B}" type="presParOf" srcId="{C4E9FDA4-C705-49E7-94D0-516F1CDDA20A}" destId="{67E35C53-D478-4E0B-B4D7-50CEB9C79293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D1A4B-C08C-4BAC-AE55-8E201864916A}">
      <dsp:nvSpPr>
        <dsp:cNvPr id="0" name=""/>
        <dsp:cNvSpPr/>
      </dsp:nvSpPr>
      <dsp:spPr>
        <a:xfrm>
          <a:off x="7717563" y="895876"/>
          <a:ext cx="2578975" cy="154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48"/>
              </a:lnTo>
              <a:lnTo>
                <a:pt x="2578975" y="77448"/>
              </a:lnTo>
              <a:lnTo>
                <a:pt x="2578975" y="1548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A2DA9-2C8E-4E1E-A880-AAEA9ADC7905}">
      <dsp:nvSpPr>
        <dsp:cNvPr id="0" name=""/>
        <dsp:cNvSpPr/>
      </dsp:nvSpPr>
      <dsp:spPr>
        <a:xfrm>
          <a:off x="7717563" y="895876"/>
          <a:ext cx="1206120" cy="154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48"/>
              </a:lnTo>
              <a:lnTo>
                <a:pt x="1206120" y="77448"/>
              </a:lnTo>
              <a:lnTo>
                <a:pt x="1206120" y="1548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B0C88-C67A-4EDA-8CC5-48C5A85BD0CA}">
      <dsp:nvSpPr>
        <dsp:cNvPr id="0" name=""/>
        <dsp:cNvSpPr/>
      </dsp:nvSpPr>
      <dsp:spPr>
        <a:xfrm>
          <a:off x="7697327" y="1419572"/>
          <a:ext cx="91440" cy="4029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9510"/>
              </a:lnTo>
              <a:lnTo>
                <a:pt x="123168" y="40295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4AADD-711E-4222-A107-BB3D9F6F71D7}">
      <dsp:nvSpPr>
        <dsp:cNvPr id="0" name=""/>
        <dsp:cNvSpPr/>
      </dsp:nvSpPr>
      <dsp:spPr>
        <a:xfrm>
          <a:off x="7619879" y="1419572"/>
          <a:ext cx="91440" cy="4029510"/>
        </a:xfrm>
        <a:custGeom>
          <a:avLst/>
          <a:gdLst/>
          <a:ahLst/>
          <a:cxnLst/>
          <a:rect l="0" t="0" r="0" b="0"/>
          <a:pathLst>
            <a:path>
              <a:moveTo>
                <a:pt x="123168" y="0"/>
              </a:moveTo>
              <a:lnTo>
                <a:pt x="123168" y="4029510"/>
              </a:lnTo>
              <a:lnTo>
                <a:pt x="45720" y="40295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D8B12-EA90-47F0-8B85-96CC51D08EAF}">
      <dsp:nvSpPr>
        <dsp:cNvPr id="0" name=""/>
        <dsp:cNvSpPr/>
      </dsp:nvSpPr>
      <dsp:spPr>
        <a:xfrm>
          <a:off x="7697327" y="1419572"/>
          <a:ext cx="91440" cy="3406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6053"/>
              </a:lnTo>
              <a:lnTo>
                <a:pt x="123168" y="34060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A797D-3DE5-4B2D-8B99-71BD47469649}">
      <dsp:nvSpPr>
        <dsp:cNvPr id="0" name=""/>
        <dsp:cNvSpPr/>
      </dsp:nvSpPr>
      <dsp:spPr>
        <a:xfrm>
          <a:off x="7619879" y="1419572"/>
          <a:ext cx="91440" cy="3383741"/>
        </a:xfrm>
        <a:custGeom>
          <a:avLst/>
          <a:gdLst/>
          <a:ahLst/>
          <a:cxnLst/>
          <a:rect l="0" t="0" r="0" b="0"/>
          <a:pathLst>
            <a:path>
              <a:moveTo>
                <a:pt x="123168" y="0"/>
              </a:moveTo>
              <a:lnTo>
                <a:pt x="123168" y="3383741"/>
              </a:lnTo>
              <a:lnTo>
                <a:pt x="45720" y="33837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EA2C7-DCFE-4C61-9258-18A9409CF4C2}">
      <dsp:nvSpPr>
        <dsp:cNvPr id="0" name=""/>
        <dsp:cNvSpPr/>
      </dsp:nvSpPr>
      <dsp:spPr>
        <a:xfrm>
          <a:off x="7697327" y="1419572"/>
          <a:ext cx="91440" cy="2782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2597"/>
              </a:lnTo>
              <a:lnTo>
                <a:pt x="123168" y="27825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27485-0B58-4D2D-A7B4-7CB71C921F93}">
      <dsp:nvSpPr>
        <dsp:cNvPr id="0" name=""/>
        <dsp:cNvSpPr/>
      </dsp:nvSpPr>
      <dsp:spPr>
        <a:xfrm>
          <a:off x="7619879" y="1419572"/>
          <a:ext cx="91440" cy="2782597"/>
        </a:xfrm>
        <a:custGeom>
          <a:avLst/>
          <a:gdLst/>
          <a:ahLst/>
          <a:cxnLst/>
          <a:rect l="0" t="0" r="0" b="0"/>
          <a:pathLst>
            <a:path>
              <a:moveTo>
                <a:pt x="123168" y="0"/>
              </a:moveTo>
              <a:lnTo>
                <a:pt x="123168" y="2782597"/>
              </a:lnTo>
              <a:lnTo>
                <a:pt x="45720" y="27825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1E24B-C045-447E-A4DB-F2412226A5C7}">
      <dsp:nvSpPr>
        <dsp:cNvPr id="0" name=""/>
        <dsp:cNvSpPr/>
      </dsp:nvSpPr>
      <dsp:spPr>
        <a:xfrm>
          <a:off x="7697327" y="1419572"/>
          <a:ext cx="91440" cy="21814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1452"/>
              </a:lnTo>
              <a:lnTo>
                <a:pt x="123168" y="21814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4C08B-6B81-4ADD-8CDD-89A2714ECEB8}">
      <dsp:nvSpPr>
        <dsp:cNvPr id="0" name=""/>
        <dsp:cNvSpPr/>
      </dsp:nvSpPr>
      <dsp:spPr>
        <a:xfrm>
          <a:off x="7619879" y="1419572"/>
          <a:ext cx="91440" cy="2181452"/>
        </a:xfrm>
        <a:custGeom>
          <a:avLst/>
          <a:gdLst/>
          <a:ahLst/>
          <a:cxnLst/>
          <a:rect l="0" t="0" r="0" b="0"/>
          <a:pathLst>
            <a:path>
              <a:moveTo>
                <a:pt x="123168" y="0"/>
              </a:moveTo>
              <a:lnTo>
                <a:pt x="123168" y="2181452"/>
              </a:lnTo>
              <a:lnTo>
                <a:pt x="45720" y="21814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BD62A-8C4C-4A2A-A740-EC73C3B1458B}">
      <dsp:nvSpPr>
        <dsp:cNvPr id="0" name=""/>
        <dsp:cNvSpPr/>
      </dsp:nvSpPr>
      <dsp:spPr>
        <a:xfrm>
          <a:off x="7697327" y="1419572"/>
          <a:ext cx="91440" cy="15803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0308"/>
              </a:lnTo>
              <a:lnTo>
                <a:pt x="123168" y="15803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B1BD6-4B93-4C99-B02A-CC79476A4418}">
      <dsp:nvSpPr>
        <dsp:cNvPr id="0" name=""/>
        <dsp:cNvSpPr/>
      </dsp:nvSpPr>
      <dsp:spPr>
        <a:xfrm>
          <a:off x="7619879" y="1419572"/>
          <a:ext cx="91440" cy="1580308"/>
        </a:xfrm>
        <a:custGeom>
          <a:avLst/>
          <a:gdLst/>
          <a:ahLst/>
          <a:cxnLst/>
          <a:rect l="0" t="0" r="0" b="0"/>
          <a:pathLst>
            <a:path>
              <a:moveTo>
                <a:pt x="123168" y="0"/>
              </a:moveTo>
              <a:lnTo>
                <a:pt x="123168" y="1580308"/>
              </a:lnTo>
              <a:lnTo>
                <a:pt x="45720" y="15803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D4C44-D636-4A8E-8D53-E8169D6FD1D9}">
      <dsp:nvSpPr>
        <dsp:cNvPr id="0" name=""/>
        <dsp:cNvSpPr/>
      </dsp:nvSpPr>
      <dsp:spPr>
        <a:xfrm>
          <a:off x="7697327" y="1419572"/>
          <a:ext cx="91440" cy="979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9164"/>
              </a:lnTo>
              <a:lnTo>
                <a:pt x="123168" y="9791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7081D-C68E-481E-AAE3-C20BB44913BA}">
      <dsp:nvSpPr>
        <dsp:cNvPr id="0" name=""/>
        <dsp:cNvSpPr/>
      </dsp:nvSpPr>
      <dsp:spPr>
        <a:xfrm>
          <a:off x="7619879" y="1419572"/>
          <a:ext cx="91440" cy="979164"/>
        </a:xfrm>
        <a:custGeom>
          <a:avLst/>
          <a:gdLst/>
          <a:ahLst/>
          <a:cxnLst/>
          <a:rect l="0" t="0" r="0" b="0"/>
          <a:pathLst>
            <a:path>
              <a:moveTo>
                <a:pt x="123168" y="0"/>
              </a:moveTo>
              <a:lnTo>
                <a:pt x="123168" y="979164"/>
              </a:lnTo>
              <a:lnTo>
                <a:pt x="45720" y="9791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54D96-B48A-4310-A68D-F954CEA751E5}">
      <dsp:nvSpPr>
        <dsp:cNvPr id="0" name=""/>
        <dsp:cNvSpPr/>
      </dsp:nvSpPr>
      <dsp:spPr>
        <a:xfrm>
          <a:off x="7697327" y="1419572"/>
          <a:ext cx="91440" cy="378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020"/>
              </a:lnTo>
              <a:lnTo>
                <a:pt x="123168" y="3780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A4CBA-718E-4222-9E2D-D3D34A356A22}">
      <dsp:nvSpPr>
        <dsp:cNvPr id="0" name=""/>
        <dsp:cNvSpPr/>
      </dsp:nvSpPr>
      <dsp:spPr>
        <a:xfrm>
          <a:off x="7619879" y="1419572"/>
          <a:ext cx="91440" cy="378020"/>
        </a:xfrm>
        <a:custGeom>
          <a:avLst/>
          <a:gdLst/>
          <a:ahLst/>
          <a:cxnLst/>
          <a:rect l="0" t="0" r="0" b="0"/>
          <a:pathLst>
            <a:path>
              <a:moveTo>
                <a:pt x="123168" y="0"/>
              </a:moveTo>
              <a:lnTo>
                <a:pt x="123168" y="378020"/>
              </a:lnTo>
              <a:lnTo>
                <a:pt x="45720" y="3780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827F7-C26D-4354-B924-412CBACBDEC0}">
      <dsp:nvSpPr>
        <dsp:cNvPr id="0" name=""/>
        <dsp:cNvSpPr/>
      </dsp:nvSpPr>
      <dsp:spPr>
        <a:xfrm>
          <a:off x="7671843" y="895876"/>
          <a:ext cx="91440" cy="1548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448"/>
              </a:lnTo>
              <a:lnTo>
                <a:pt x="71204" y="77448"/>
              </a:lnTo>
              <a:lnTo>
                <a:pt x="71204" y="1548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1E520-F2BD-4863-ABF0-03640A6413C0}">
      <dsp:nvSpPr>
        <dsp:cNvPr id="0" name=""/>
        <dsp:cNvSpPr/>
      </dsp:nvSpPr>
      <dsp:spPr>
        <a:xfrm>
          <a:off x="6276421" y="895876"/>
          <a:ext cx="1441141" cy="154896"/>
        </a:xfrm>
        <a:custGeom>
          <a:avLst/>
          <a:gdLst/>
          <a:ahLst/>
          <a:cxnLst/>
          <a:rect l="0" t="0" r="0" b="0"/>
          <a:pathLst>
            <a:path>
              <a:moveTo>
                <a:pt x="1441141" y="0"/>
              </a:moveTo>
              <a:lnTo>
                <a:pt x="1441141" y="77448"/>
              </a:lnTo>
              <a:lnTo>
                <a:pt x="0" y="77448"/>
              </a:lnTo>
              <a:lnTo>
                <a:pt x="0" y="1548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E9FEB-C787-4DB4-9A9D-77DFCF235236}">
      <dsp:nvSpPr>
        <dsp:cNvPr id="0" name=""/>
        <dsp:cNvSpPr/>
      </dsp:nvSpPr>
      <dsp:spPr>
        <a:xfrm>
          <a:off x="4532212" y="1419572"/>
          <a:ext cx="129701" cy="339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96"/>
              </a:lnTo>
              <a:lnTo>
                <a:pt x="129701" y="3392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8D9A5-A306-4FEE-A24C-89CA53BBA90A}">
      <dsp:nvSpPr>
        <dsp:cNvPr id="0" name=""/>
        <dsp:cNvSpPr/>
      </dsp:nvSpPr>
      <dsp:spPr>
        <a:xfrm>
          <a:off x="4878082" y="895876"/>
          <a:ext cx="2839480" cy="154896"/>
        </a:xfrm>
        <a:custGeom>
          <a:avLst/>
          <a:gdLst/>
          <a:ahLst/>
          <a:cxnLst/>
          <a:rect l="0" t="0" r="0" b="0"/>
          <a:pathLst>
            <a:path>
              <a:moveTo>
                <a:pt x="2839480" y="0"/>
              </a:moveTo>
              <a:lnTo>
                <a:pt x="2839480" y="77448"/>
              </a:lnTo>
              <a:lnTo>
                <a:pt x="0" y="77448"/>
              </a:lnTo>
              <a:lnTo>
                <a:pt x="0" y="1548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D2CDE-29FA-4CB4-9A76-D4FCE4B46B5C}">
      <dsp:nvSpPr>
        <dsp:cNvPr id="0" name=""/>
        <dsp:cNvSpPr/>
      </dsp:nvSpPr>
      <dsp:spPr>
        <a:xfrm>
          <a:off x="4368297" y="372180"/>
          <a:ext cx="2730754" cy="339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96"/>
              </a:lnTo>
              <a:lnTo>
                <a:pt x="2730754" y="3392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3B82E-24D1-4B3E-989F-C7C46AD954D2}">
      <dsp:nvSpPr>
        <dsp:cNvPr id="0" name=""/>
        <dsp:cNvSpPr/>
      </dsp:nvSpPr>
      <dsp:spPr>
        <a:xfrm>
          <a:off x="3141887" y="889553"/>
          <a:ext cx="238880" cy="345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619"/>
              </a:lnTo>
              <a:lnTo>
                <a:pt x="238880" y="3456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63229-8767-49E9-973D-77C9F8B5E84A}">
      <dsp:nvSpPr>
        <dsp:cNvPr id="0" name=""/>
        <dsp:cNvSpPr/>
      </dsp:nvSpPr>
      <dsp:spPr>
        <a:xfrm>
          <a:off x="3938156" y="372180"/>
          <a:ext cx="430140" cy="339296"/>
        </a:xfrm>
        <a:custGeom>
          <a:avLst/>
          <a:gdLst/>
          <a:ahLst/>
          <a:cxnLst/>
          <a:rect l="0" t="0" r="0" b="0"/>
          <a:pathLst>
            <a:path>
              <a:moveTo>
                <a:pt x="430140" y="0"/>
              </a:moveTo>
              <a:lnTo>
                <a:pt x="430140" y="339296"/>
              </a:lnTo>
              <a:lnTo>
                <a:pt x="0" y="3392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E6298-80BD-4A15-9B14-B28945114949}">
      <dsp:nvSpPr>
        <dsp:cNvPr id="0" name=""/>
        <dsp:cNvSpPr/>
      </dsp:nvSpPr>
      <dsp:spPr>
        <a:xfrm>
          <a:off x="3485326" y="3380"/>
          <a:ext cx="1765940" cy="36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Shareholders</a:t>
          </a:r>
        </a:p>
      </dsp:txBody>
      <dsp:txXfrm>
        <a:off x="3485326" y="3380"/>
        <a:ext cx="1765940" cy="368800"/>
      </dsp:txXfrm>
    </dsp:sp>
    <dsp:sp modelId="{2950ABCD-6624-4CE3-AA53-32AFF1521803}">
      <dsp:nvSpPr>
        <dsp:cNvPr id="0" name=""/>
        <dsp:cNvSpPr/>
      </dsp:nvSpPr>
      <dsp:spPr>
        <a:xfrm>
          <a:off x="2345618" y="533399"/>
          <a:ext cx="1592538" cy="3561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Sharia Supervisory Board</a:t>
          </a:r>
        </a:p>
      </dsp:txBody>
      <dsp:txXfrm>
        <a:off x="2345618" y="533399"/>
        <a:ext cx="1592538" cy="356154"/>
      </dsp:txXfrm>
    </dsp:sp>
    <dsp:sp modelId="{F5B552A7-5FBD-4538-AC1D-347D2BF39EE1}">
      <dsp:nvSpPr>
        <dsp:cNvPr id="0" name=""/>
        <dsp:cNvSpPr/>
      </dsp:nvSpPr>
      <dsp:spPr>
        <a:xfrm>
          <a:off x="3380768" y="1050772"/>
          <a:ext cx="910080" cy="36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Sharia Executive Committee</a:t>
          </a:r>
        </a:p>
      </dsp:txBody>
      <dsp:txXfrm>
        <a:off x="3380768" y="1050772"/>
        <a:ext cx="910080" cy="368800"/>
      </dsp:txXfrm>
    </dsp:sp>
    <dsp:sp modelId="{35176A6A-DDA3-4300-96C4-D5741D547FCB}">
      <dsp:nvSpPr>
        <dsp:cNvPr id="0" name=""/>
        <dsp:cNvSpPr/>
      </dsp:nvSpPr>
      <dsp:spPr>
        <a:xfrm>
          <a:off x="7099052" y="527076"/>
          <a:ext cx="1237022" cy="36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Board of Directors</a:t>
          </a:r>
        </a:p>
      </dsp:txBody>
      <dsp:txXfrm>
        <a:off x="7099052" y="527076"/>
        <a:ext cx="1237022" cy="368800"/>
      </dsp:txXfrm>
    </dsp:sp>
    <dsp:sp modelId="{3F48E625-31BE-4CC4-80D0-7CF2670A0E47}">
      <dsp:nvSpPr>
        <dsp:cNvPr id="0" name=""/>
        <dsp:cNvSpPr/>
      </dsp:nvSpPr>
      <dsp:spPr>
        <a:xfrm>
          <a:off x="4445745" y="1050772"/>
          <a:ext cx="864674" cy="36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Board Audit Committee </a:t>
          </a:r>
        </a:p>
      </dsp:txBody>
      <dsp:txXfrm>
        <a:off x="4445745" y="1050772"/>
        <a:ext cx="864674" cy="368800"/>
      </dsp:txXfrm>
    </dsp:sp>
    <dsp:sp modelId="{09370F3E-2EDE-4ABE-AD90-62FA80F35619}">
      <dsp:nvSpPr>
        <dsp:cNvPr id="0" name=""/>
        <dsp:cNvSpPr/>
      </dsp:nvSpPr>
      <dsp:spPr>
        <a:xfrm>
          <a:off x="4661913" y="1574469"/>
          <a:ext cx="737600" cy="368800"/>
        </a:xfrm>
        <a:prstGeom prst="rect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>
              <a:solidFill>
                <a:schemeClr val="accent2"/>
              </a:solidFill>
            </a:rPr>
            <a:t>Audit</a:t>
          </a:r>
        </a:p>
      </dsp:txBody>
      <dsp:txXfrm>
        <a:off x="4661913" y="1574469"/>
        <a:ext cx="737600" cy="368800"/>
      </dsp:txXfrm>
    </dsp:sp>
    <dsp:sp modelId="{94584E97-06B7-4B57-AD35-8B71EDABE3F3}">
      <dsp:nvSpPr>
        <dsp:cNvPr id="0" name=""/>
        <dsp:cNvSpPr/>
      </dsp:nvSpPr>
      <dsp:spPr>
        <a:xfrm>
          <a:off x="5465315" y="1050772"/>
          <a:ext cx="1622211" cy="4002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Board Governance Risk and Compliance Committee</a:t>
          </a:r>
        </a:p>
      </dsp:txBody>
      <dsp:txXfrm>
        <a:off x="5465315" y="1050772"/>
        <a:ext cx="1622211" cy="400295"/>
      </dsp:txXfrm>
    </dsp:sp>
    <dsp:sp modelId="{8750463F-44D7-40FC-848A-C281FB4D06FD}">
      <dsp:nvSpPr>
        <dsp:cNvPr id="0" name=""/>
        <dsp:cNvSpPr/>
      </dsp:nvSpPr>
      <dsp:spPr>
        <a:xfrm>
          <a:off x="7242423" y="1050772"/>
          <a:ext cx="1001248" cy="36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Chief Executive Officer</a:t>
          </a:r>
        </a:p>
      </dsp:txBody>
      <dsp:txXfrm>
        <a:off x="7242423" y="1050772"/>
        <a:ext cx="1001248" cy="368800"/>
      </dsp:txXfrm>
    </dsp:sp>
    <dsp:sp modelId="{F6F3B032-D080-4D2C-A366-B80092F73630}">
      <dsp:nvSpPr>
        <dsp:cNvPr id="0" name=""/>
        <dsp:cNvSpPr/>
      </dsp:nvSpPr>
      <dsp:spPr>
        <a:xfrm>
          <a:off x="6773102" y="1574469"/>
          <a:ext cx="892496" cy="446248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ALCO</a:t>
          </a:r>
        </a:p>
      </dsp:txBody>
      <dsp:txXfrm>
        <a:off x="6773102" y="1574469"/>
        <a:ext cx="892496" cy="446248"/>
      </dsp:txXfrm>
    </dsp:sp>
    <dsp:sp modelId="{F16438C0-7A67-4228-BAB6-5D5A2FEE835B}">
      <dsp:nvSpPr>
        <dsp:cNvPr id="0" name=""/>
        <dsp:cNvSpPr/>
      </dsp:nvSpPr>
      <dsp:spPr>
        <a:xfrm>
          <a:off x="7820495" y="1574469"/>
          <a:ext cx="892496" cy="446248"/>
        </a:xfrm>
        <a:prstGeom prst="rect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accent2"/>
              </a:solidFill>
            </a:rPr>
            <a:t>Wholesale</a:t>
          </a:r>
        </a:p>
      </dsp:txBody>
      <dsp:txXfrm>
        <a:off x="7820495" y="1574469"/>
        <a:ext cx="892496" cy="446248"/>
      </dsp:txXfrm>
    </dsp:sp>
    <dsp:sp modelId="{129A362F-65B7-408D-BF1C-631AC6342F72}">
      <dsp:nvSpPr>
        <dsp:cNvPr id="0" name=""/>
        <dsp:cNvSpPr/>
      </dsp:nvSpPr>
      <dsp:spPr>
        <a:xfrm>
          <a:off x="6773102" y="2175613"/>
          <a:ext cx="892496" cy="446248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/>
            <a:t>ITSC</a:t>
          </a:r>
        </a:p>
      </dsp:txBody>
      <dsp:txXfrm>
        <a:off x="6773102" y="2175613"/>
        <a:ext cx="892496" cy="446248"/>
      </dsp:txXfrm>
    </dsp:sp>
    <dsp:sp modelId="{603EEF8E-A8EF-4F8E-80C0-BCE91CECFCBF}">
      <dsp:nvSpPr>
        <dsp:cNvPr id="0" name=""/>
        <dsp:cNvSpPr/>
      </dsp:nvSpPr>
      <dsp:spPr>
        <a:xfrm>
          <a:off x="7820495" y="2175613"/>
          <a:ext cx="892496" cy="446248"/>
        </a:xfrm>
        <a:prstGeom prst="rect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accent2"/>
              </a:solidFill>
            </a:rPr>
            <a:t>Retail</a:t>
          </a:r>
        </a:p>
      </dsp:txBody>
      <dsp:txXfrm>
        <a:off x="7820495" y="2175613"/>
        <a:ext cx="892496" cy="446248"/>
      </dsp:txXfrm>
    </dsp:sp>
    <dsp:sp modelId="{A0B6DB1A-EA23-49E5-8D9B-27EB5D57CA9E}">
      <dsp:nvSpPr>
        <dsp:cNvPr id="0" name=""/>
        <dsp:cNvSpPr/>
      </dsp:nvSpPr>
      <dsp:spPr>
        <a:xfrm>
          <a:off x="6773102" y="2776757"/>
          <a:ext cx="892496" cy="446248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/>
            <a:t>MANCOM</a:t>
          </a:r>
        </a:p>
      </dsp:txBody>
      <dsp:txXfrm>
        <a:off x="6773102" y="2776757"/>
        <a:ext cx="892496" cy="446248"/>
      </dsp:txXfrm>
    </dsp:sp>
    <dsp:sp modelId="{F37C8BB8-C3A0-46C8-8066-65DF57574A92}">
      <dsp:nvSpPr>
        <dsp:cNvPr id="0" name=""/>
        <dsp:cNvSpPr/>
      </dsp:nvSpPr>
      <dsp:spPr>
        <a:xfrm>
          <a:off x="7820495" y="2776757"/>
          <a:ext cx="892496" cy="446248"/>
        </a:xfrm>
        <a:prstGeom prst="rect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>
              <a:solidFill>
                <a:schemeClr val="accent2"/>
              </a:solidFill>
            </a:rPr>
            <a:t>Finance</a:t>
          </a:r>
        </a:p>
      </dsp:txBody>
      <dsp:txXfrm>
        <a:off x="7820495" y="2776757"/>
        <a:ext cx="892496" cy="446248"/>
      </dsp:txXfrm>
    </dsp:sp>
    <dsp:sp modelId="{B049BB0D-5D05-47D0-B29C-625EA597C26B}">
      <dsp:nvSpPr>
        <dsp:cNvPr id="0" name=""/>
        <dsp:cNvSpPr/>
      </dsp:nvSpPr>
      <dsp:spPr>
        <a:xfrm>
          <a:off x="6773102" y="3377901"/>
          <a:ext cx="892496" cy="446248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/>
            <a:t>CIC</a:t>
          </a:r>
        </a:p>
      </dsp:txBody>
      <dsp:txXfrm>
        <a:off x="6773102" y="3377901"/>
        <a:ext cx="892496" cy="446248"/>
      </dsp:txXfrm>
    </dsp:sp>
    <dsp:sp modelId="{812B6BAF-241C-465C-8741-A3D07DC2423A}">
      <dsp:nvSpPr>
        <dsp:cNvPr id="0" name=""/>
        <dsp:cNvSpPr/>
      </dsp:nvSpPr>
      <dsp:spPr>
        <a:xfrm>
          <a:off x="7820495" y="3377901"/>
          <a:ext cx="892496" cy="446248"/>
        </a:xfrm>
        <a:prstGeom prst="rect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>
              <a:solidFill>
                <a:schemeClr val="accent2"/>
              </a:solidFill>
            </a:rPr>
            <a:t>IT</a:t>
          </a:r>
        </a:p>
      </dsp:txBody>
      <dsp:txXfrm>
        <a:off x="7820495" y="3377901"/>
        <a:ext cx="892496" cy="446248"/>
      </dsp:txXfrm>
    </dsp:sp>
    <dsp:sp modelId="{E0A99D29-B07E-4339-878A-ED5DD3340C51}">
      <dsp:nvSpPr>
        <dsp:cNvPr id="0" name=""/>
        <dsp:cNvSpPr/>
      </dsp:nvSpPr>
      <dsp:spPr>
        <a:xfrm>
          <a:off x="6773102" y="3979046"/>
          <a:ext cx="892496" cy="446248"/>
        </a:xfrm>
        <a:prstGeom prst="rect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accent2"/>
              </a:solidFill>
            </a:rPr>
            <a:t>Compliance</a:t>
          </a:r>
        </a:p>
      </dsp:txBody>
      <dsp:txXfrm>
        <a:off x="6773102" y="3979046"/>
        <a:ext cx="892496" cy="446248"/>
      </dsp:txXfrm>
    </dsp:sp>
    <dsp:sp modelId="{803A0529-26AE-4056-A874-2CB12AA9C5D7}">
      <dsp:nvSpPr>
        <dsp:cNvPr id="0" name=""/>
        <dsp:cNvSpPr/>
      </dsp:nvSpPr>
      <dsp:spPr>
        <a:xfrm>
          <a:off x="7820495" y="3979046"/>
          <a:ext cx="892496" cy="446248"/>
        </a:xfrm>
        <a:prstGeom prst="rect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accent2"/>
              </a:solidFill>
            </a:rPr>
            <a:t>Risk Management</a:t>
          </a:r>
        </a:p>
      </dsp:txBody>
      <dsp:txXfrm>
        <a:off x="7820495" y="3979046"/>
        <a:ext cx="892496" cy="446248"/>
      </dsp:txXfrm>
    </dsp:sp>
    <dsp:sp modelId="{2AD5ECE0-74AB-4A7A-AE12-4318E95DF7B8}">
      <dsp:nvSpPr>
        <dsp:cNvPr id="0" name=""/>
        <dsp:cNvSpPr/>
      </dsp:nvSpPr>
      <dsp:spPr>
        <a:xfrm>
          <a:off x="6773102" y="4580190"/>
          <a:ext cx="892496" cy="446248"/>
        </a:xfrm>
        <a:prstGeom prst="rect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accent2"/>
              </a:solidFill>
            </a:rPr>
            <a:t>Human Resources</a:t>
          </a:r>
        </a:p>
      </dsp:txBody>
      <dsp:txXfrm>
        <a:off x="6773102" y="4580190"/>
        <a:ext cx="892496" cy="446248"/>
      </dsp:txXfrm>
    </dsp:sp>
    <dsp:sp modelId="{60DC3DC5-1FC3-4BCD-A212-4F2A41445680}">
      <dsp:nvSpPr>
        <dsp:cNvPr id="0" name=""/>
        <dsp:cNvSpPr/>
      </dsp:nvSpPr>
      <dsp:spPr>
        <a:xfrm>
          <a:off x="7820495" y="4580190"/>
          <a:ext cx="981746" cy="490873"/>
        </a:xfrm>
        <a:prstGeom prst="rect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accent2"/>
              </a:solidFill>
            </a:rPr>
            <a:t>Marketing and Corporate Communications</a:t>
          </a:r>
        </a:p>
      </dsp:txBody>
      <dsp:txXfrm>
        <a:off x="7820495" y="4580190"/>
        <a:ext cx="981746" cy="490873"/>
      </dsp:txXfrm>
    </dsp:sp>
    <dsp:sp modelId="{BF4FA70C-4240-44DB-86F0-BD96F19E3F5D}">
      <dsp:nvSpPr>
        <dsp:cNvPr id="0" name=""/>
        <dsp:cNvSpPr/>
      </dsp:nvSpPr>
      <dsp:spPr>
        <a:xfrm>
          <a:off x="6773102" y="5225959"/>
          <a:ext cx="892496" cy="446248"/>
        </a:xfrm>
        <a:prstGeom prst="rect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accent2"/>
              </a:solidFill>
            </a:rPr>
            <a:t>Operations</a:t>
          </a:r>
        </a:p>
      </dsp:txBody>
      <dsp:txXfrm>
        <a:off x="6773102" y="5225959"/>
        <a:ext cx="892496" cy="446248"/>
      </dsp:txXfrm>
    </dsp:sp>
    <dsp:sp modelId="{E0B8A65A-73F3-4509-B025-83DDA8C08BF7}">
      <dsp:nvSpPr>
        <dsp:cNvPr id="0" name=""/>
        <dsp:cNvSpPr/>
      </dsp:nvSpPr>
      <dsp:spPr>
        <a:xfrm>
          <a:off x="7820495" y="5225959"/>
          <a:ext cx="892496" cy="446248"/>
        </a:xfrm>
        <a:prstGeom prst="rect">
          <a:avLst/>
        </a:prstGeom>
        <a:solidFill>
          <a:schemeClr val="bg2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solidFill>
                <a:schemeClr val="accent2"/>
              </a:solidFill>
            </a:rPr>
            <a:t>Legal</a:t>
          </a:r>
        </a:p>
      </dsp:txBody>
      <dsp:txXfrm>
        <a:off x="7820495" y="5225959"/>
        <a:ext cx="892496" cy="446248"/>
      </dsp:txXfrm>
    </dsp:sp>
    <dsp:sp modelId="{56580E25-F26E-43CB-9E2F-DE796F5766BC}">
      <dsp:nvSpPr>
        <dsp:cNvPr id="0" name=""/>
        <dsp:cNvSpPr/>
      </dsp:nvSpPr>
      <dsp:spPr>
        <a:xfrm>
          <a:off x="8398567" y="1050772"/>
          <a:ext cx="1050232" cy="36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Board Executive Committee</a:t>
          </a:r>
        </a:p>
      </dsp:txBody>
      <dsp:txXfrm>
        <a:off x="8398567" y="1050772"/>
        <a:ext cx="1050232" cy="368800"/>
      </dsp:txXfrm>
    </dsp:sp>
    <dsp:sp modelId="{89BDB1F4-4A3D-4B42-87C5-0A3E0C7E1521}">
      <dsp:nvSpPr>
        <dsp:cNvPr id="0" name=""/>
        <dsp:cNvSpPr/>
      </dsp:nvSpPr>
      <dsp:spPr>
        <a:xfrm>
          <a:off x="9603695" y="1050772"/>
          <a:ext cx="1385685" cy="4252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Board Human Resource Committee</a:t>
          </a:r>
        </a:p>
      </dsp:txBody>
      <dsp:txXfrm>
        <a:off x="9603695" y="1050772"/>
        <a:ext cx="1385685" cy="425252"/>
      </dsp:txXfrm>
    </dsp:sp>
    <dsp:sp modelId="{454A3FAD-1B18-44B0-A7DB-767FDFC350A8}">
      <dsp:nvSpPr>
        <dsp:cNvPr id="0" name=""/>
        <dsp:cNvSpPr/>
      </dsp:nvSpPr>
      <dsp:spPr>
        <a:xfrm>
          <a:off x="9601199" y="533401"/>
          <a:ext cx="1355038" cy="36880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Board Information Technology and Cyber Security Committee</a:t>
          </a:r>
        </a:p>
      </dsp:txBody>
      <dsp:txXfrm>
        <a:off x="9601199" y="533401"/>
        <a:ext cx="1355038" cy="36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4C731-90AF-429B-83E5-F03966373A0E}">
      <dsp:nvSpPr>
        <dsp:cNvPr id="0" name=""/>
        <dsp:cNvSpPr/>
      </dsp:nvSpPr>
      <dsp:spPr>
        <a:xfrm>
          <a:off x="110996" y="804"/>
          <a:ext cx="1950839" cy="11705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NPA: 1.65%</a:t>
          </a:r>
        </a:p>
      </dsp:txBody>
      <dsp:txXfrm>
        <a:off x="110996" y="804"/>
        <a:ext cx="1950839" cy="1170503"/>
      </dsp:txXfrm>
    </dsp:sp>
    <dsp:sp modelId="{C001A8C7-55F3-4866-9567-6A3F8A254D7E}">
      <dsp:nvSpPr>
        <dsp:cNvPr id="0" name=""/>
        <dsp:cNvSpPr/>
      </dsp:nvSpPr>
      <dsp:spPr>
        <a:xfrm>
          <a:off x="2256918" y="804"/>
          <a:ext cx="1950839" cy="1170503"/>
        </a:xfrm>
        <a:prstGeom prst="rect">
          <a:avLst/>
        </a:prstGeom>
        <a:solidFill>
          <a:schemeClr val="accent3">
            <a:hueOff val="-4985"/>
            <a:satOff val="36"/>
            <a:lumOff val="36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ROA: 1.07% (F)</a:t>
          </a:r>
        </a:p>
      </dsp:txBody>
      <dsp:txXfrm>
        <a:off x="2256918" y="804"/>
        <a:ext cx="1950839" cy="1170503"/>
      </dsp:txXfrm>
    </dsp:sp>
    <dsp:sp modelId="{EA9A8532-DA94-482B-86F1-9DA04E5BEAC5}">
      <dsp:nvSpPr>
        <dsp:cNvPr id="0" name=""/>
        <dsp:cNvSpPr/>
      </dsp:nvSpPr>
      <dsp:spPr>
        <a:xfrm>
          <a:off x="4402841" y="804"/>
          <a:ext cx="1950839" cy="1170503"/>
        </a:xfrm>
        <a:prstGeom prst="rect">
          <a:avLst/>
        </a:prstGeom>
        <a:solidFill>
          <a:schemeClr val="accent3">
            <a:hueOff val="-9970"/>
            <a:satOff val="72"/>
            <a:lumOff val="72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ROE: 6.5% (F)</a:t>
          </a:r>
        </a:p>
      </dsp:txBody>
      <dsp:txXfrm>
        <a:off x="4402841" y="804"/>
        <a:ext cx="1950839" cy="1170503"/>
      </dsp:txXfrm>
    </dsp:sp>
    <dsp:sp modelId="{67A6CA25-4A62-40CF-919C-A44355EB00F7}">
      <dsp:nvSpPr>
        <dsp:cNvPr id="0" name=""/>
        <dsp:cNvSpPr/>
      </dsp:nvSpPr>
      <dsp:spPr>
        <a:xfrm>
          <a:off x="6548764" y="804"/>
          <a:ext cx="1950839" cy="1170503"/>
        </a:xfrm>
        <a:prstGeom prst="rect">
          <a:avLst/>
        </a:prstGeom>
        <a:solidFill>
          <a:schemeClr val="accent3">
            <a:hueOff val="-14955"/>
            <a:satOff val="108"/>
            <a:lumOff val="108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CAR: 16.64%</a:t>
          </a:r>
        </a:p>
      </dsp:txBody>
      <dsp:txXfrm>
        <a:off x="6548764" y="804"/>
        <a:ext cx="1950839" cy="1170503"/>
      </dsp:txXfrm>
    </dsp:sp>
    <dsp:sp modelId="{287641F5-CAA0-498B-A83F-AB3C437487AD}">
      <dsp:nvSpPr>
        <dsp:cNvPr id="0" name=""/>
        <dsp:cNvSpPr/>
      </dsp:nvSpPr>
      <dsp:spPr>
        <a:xfrm>
          <a:off x="3329880" y="1366391"/>
          <a:ext cx="1950839" cy="1170503"/>
        </a:xfrm>
        <a:prstGeom prst="rect">
          <a:avLst/>
        </a:prstGeom>
        <a:solidFill>
          <a:schemeClr val="accent3">
            <a:hueOff val="-19940"/>
            <a:satOff val="144"/>
            <a:lumOff val="145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Tier 1: 15.84%</a:t>
          </a:r>
        </a:p>
      </dsp:txBody>
      <dsp:txXfrm>
        <a:off x="3329880" y="1366391"/>
        <a:ext cx="1950839" cy="1170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C8B0A-7AEB-462E-A5DA-B9C093877778}">
      <dsp:nvSpPr>
        <dsp:cNvPr id="0" name=""/>
        <dsp:cNvSpPr/>
      </dsp:nvSpPr>
      <dsp:spPr>
        <a:xfrm rot="16200000">
          <a:off x="723900" y="-723900"/>
          <a:ext cx="2552700" cy="40005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Customers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Tailored Products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Competitive Pricing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Efficient Processing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Accessible</a:t>
          </a:r>
        </a:p>
      </dsp:txBody>
      <dsp:txXfrm rot="5400000">
        <a:off x="0" y="0"/>
        <a:ext cx="4000500" cy="1914525"/>
      </dsp:txXfrm>
    </dsp:sp>
    <dsp:sp modelId="{FA4CFB8F-796B-4A99-9853-ED6E9F84536D}">
      <dsp:nvSpPr>
        <dsp:cNvPr id="0" name=""/>
        <dsp:cNvSpPr/>
      </dsp:nvSpPr>
      <dsp:spPr>
        <a:xfrm>
          <a:off x="4000500" y="0"/>
          <a:ext cx="4000500" cy="25527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Shareholders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Better and Sustainable Returns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Growth in shareholders’ wealth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Corporate Governance and Compliance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Prudent Management of Assets to support Growth</a:t>
          </a:r>
        </a:p>
      </dsp:txBody>
      <dsp:txXfrm>
        <a:off x="4000500" y="0"/>
        <a:ext cx="4000500" cy="1914525"/>
      </dsp:txXfrm>
    </dsp:sp>
    <dsp:sp modelId="{01B8B6A7-6160-439C-8EB0-F73A3ACBFC8F}">
      <dsp:nvSpPr>
        <dsp:cNvPr id="0" name=""/>
        <dsp:cNvSpPr/>
      </dsp:nvSpPr>
      <dsp:spPr>
        <a:xfrm rot="10800000">
          <a:off x="0" y="2552700"/>
          <a:ext cx="4000500" cy="25527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Employees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Train and develop Omanis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More opportunities for Women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Health and Safety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Competitive Work Environment</a:t>
          </a:r>
        </a:p>
      </dsp:txBody>
      <dsp:txXfrm rot="10800000">
        <a:off x="0" y="3190874"/>
        <a:ext cx="4000500" cy="1914525"/>
      </dsp:txXfrm>
    </dsp:sp>
    <dsp:sp modelId="{3C0ABEC0-E0BC-4B40-B767-7300A5187D79}">
      <dsp:nvSpPr>
        <dsp:cNvPr id="0" name=""/>
        <dsp:cNvSpPr/>
      </dsp:nvSpPr>
      <dsp:spPr>
        <a:xfrm rot="5400000">
          <a:off x="4724400" y="1828800"/>
          <a:ext cx="2552700" cy="40005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Regulator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Compliance to the regulations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Continuous engagement with regulator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More active role in addressing industry challenges to support economy</a:t>
          </a:r>
        </a:p>
      </dsp:txBody>
      <dsp:txXfrm rot="-5400000">
        <a:off x="4000500" y="3190874"/>
        <a:ext cx="4000500" cy="1914525"/>
      </dsp:txXfrm>
    </dsp:sp>
    <dsp:sp modelId="{928A0E46-AFF4-4908-980A-993AD5F7A8A9}">
      <dsp:nvSpPr>
        <dsp:cNvPr id="0" name=""/>
        <dsp:cNvSpPr/>
      </dsp:nvSpPr>
      <dsp:spPr>
        <a:xfrm>
          <a:off x="2800349" y="1914525"/>
          <a:ext cx="2400300" cy="127635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Stakeholders</a:t>
          </a:r>
        </a:p>
      </dsp:txBody>
      <dsp:txXfrm>
        <a:off x="2862655" y="1976831"/>
        <a:ext cx="2275688" cy="1151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827E9-0CDA-48B8-9D2E-A2CE4DA2A4A9}">
      <dsp:nvSpPr>
        <dsp:cNvPr id="0" name=""/>
        <dsp:cNvSpPr/>
      </dsp:nvSpPr>
      <dsp:spPr>
        <a:xfrm>
          <a:off x="218019" y="479"/>
          <a:ext cx="2018820" cy="12112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Sector remain resilient</a:t>
          </a:r>
        </a:p>
      </dsp:txBody>
      <dsp:txXfrm>
        <a:off x="218019" y="479"/>
        <a:ext cx="2018820" cy="1211292"/>
      </dsp:txXfrm>
    </dsp:sp>
    <dsp:sp modelId="{9989B572-52D9-40F4-A711-E80B83276B26}">
      <dsp:nvSpPr>
        <dsp:cNvPr id="0" name=""/>
        <dsp:cNvSpPr/>
      </dsp:nvSpPr>
      <dsp:spPr>
        <a:xfrm>
          <a:off x="2438722" y="479"/>
          <a:ext cx="2018820" cy="1211292"/>
        </a:xfrm>
        <a:prstGeom prst="rect">
          <a:avLst/>
        </a:prstGeom>
        <a:solidFill>
          <a:schemeClr val="accent3">
            <a:hueOff val="-2216"/>
            <a:satOff val="16"/>
            <a:lumOff val="16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Well capitalized</a:t>
          </a:r>
        </a:p>
      </dsp:txBody>
      <dsp:txXfrm>
        <a:off x="2438722" y="479"/>
        <a:ext cx="2018820" cy="1211292"/>
      </dsp:txXfrm>
    </dsp:sp>
    <dsp:sp modelId="{F5E20D04-E796-42A3-842F-22A032CC6C8D}">
      <dsp:nvSpPr>
        <dsp:cNvPr id="0" name=""/>
        <dsp:cNvSpPr/>
      </dsp:nvSpPr>
      <dsp:spPr>
        <a:xfrm>
          <a:off x="4659425" y="479"/>
          <a:ext cx="2018820" cy="1211292"/>
        </a:xfrm>
        <a:prstGeom prst="rect">
          <a:avLst/>
        </a:prstGeom>
        <a:solidFill>
          <a:schemeClr val="accent3">
            <a:hueOff val="-4431"/>
            <a:satOff val="32"/>
            <a:lumOff val="3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Cost of risk will start to moderate</a:t>
          </a:r>
        </a:p>
      </dsp:txBody>
      <dsp:txXfrm>
        <a:off x="4659425" y="479"/>
        <a:ext cx="2018820" cy="1211292"/>
      </dsp:txXfrm>
    </dsp:sp>
    <dsp:sp modelId="{80105530-2438-4F55-A250-5B235FCD3AE2}">
      <dsp:nvSpPr>
        <dsp:cNvPr id="0" name=""/>
        <dsp:cNvSpPr/>
      </dsp:nvSpPr>
      <dsp:spPr>
        <a:xfrm>
          <a:off x="6880127" y="479"/>
          <a:ext cx="2018820" cy="1211292"/>
        </a:xfrm>
        <a:prstGeom prst="rect">
          <a:avLst/>
        </a:prstGeom>
        <a:solidFill>
          <a:schemeClr val="accent3">
            <a:hueOff val="-6647"/>
            <a:satOff val="48"/>
            <a:lumOff val="4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Credit off-take is set to improve with the GDP </a:t>
          </a:r>
        </a:p>
      </dsp:txBody>
      <dsp:txXfrm>
        <a:off x="6880127" y="479"/>
        <a:ext cx="2018820" cy="1211292"/>
      </dsp:txXfrm>
    </dsp:sp>
    <dsp:sp modelId="{9B640C73-E5B6-47B8-BB54-AF4E2869FC62}">
      <dsp:nvSpPr>
        <dsp:cNvPr id="0" name=""/>
        <dsp:cNvSpPr/>
      </dsp:nvSpPr>
      <dsp:spPr>
        <a:xfrm>
          <a:off x="218019" y="1413653"/>
          <a:ext cx="2018820" cy="1211292"/>
        </a:xfrm>
        <a:prstGeom prst="rect">
          <a:avLst/>
        </a:prstGeom>
        <a:solidFill>
          <a:schemeClr val="accent3">
            <a:hueOff val="-8862"/>
            <a:satOff val="64"/>
            <a:lumOff val="64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Government initiatives and projects will help creating demand for credit</a:t>
          </a:r>
        </a:p>
      </dsp:txBody>
      <dsp:txXfrm>
        <a:off x="218019" y="1413653"/>
        <a:ext cx="2018820" cy="1211292"/>
      </dsp:txXfrm>
    </dsp:sp>
    <dsp:sp modelId="{48045AA6-954D-49BB-B7BC-AADEFE2794BA}">
      <dsp:nvSpPr>
        <dsp:cNvPr id="0" name=""/>
        <dsp:cNvSpPr/>
      </dsp:nvSpPr>
      <dsp:spPr>
        <a:xfrm>
          <a:off x="2438722" y="1413653"/>
          <a:ext cx="2018820" cy="1211292"/>
        </a:xfrm>
        <a:prstGeom prst="rect">
          <a:avLst/>
        </a:prstGeom>
        <a:solidFill>
          <a:schemeClr val="accent3">
            <a:hueOff val="-11078"/>
            <a:satOff val="80"/>
            <a:lumOff val="8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Consumer demand will improve with the recovery</a:t>
          </a:r>
        </a:p>
      </dsp:txBody>
      <dsp:txXfrm>
        <a:off x="2438722" y="1413653"/>
        <a:ext cx="2018820" cy="1211292"/>
      </dsp:txXfrm>
    </dsp:sp>
    <dsp:sp modelId="{53D3558B-5CFC-4675-BDCE-4FB96472BAEC}">
      <dsp:nvSpPr>
        <dsp:cNvPr id="0" name=""/>
        <dsp:cNvSpPr/>
      </dsp:nvSpPr>
      <dsp:spPr>
        <a:xfrm>
          <a:off x="4659425" y="1413653"/>
          <a:ext cx="2018820" cy="1211292"/>
        </a:xfrm>
        <a:prstGeom prst="rect">
          <a:avLst/>
        </a:prstGeom>
        <a:solidFill>
          <a:schemeClr val="accent3">
            <a:hueOff val="-13293"/>
            <a:satOff val="96"/>
            <a:lumOff val="96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Strong confidence of foreign investment on Govt. related issues and rising oil prices will support Govt. budget needs</a:t>
          </a:r>
        </a:p>
      </dsp:txBody>
      <dsp:txXfrm>
        <a:off x="4659425" y="1413653"/>
        <a:ext cx="2018820" cy="1211292"/>
      </dsp:txXfrm>
    </dsp:sp>
    <dsp:sp modelId="{ECAAE0DF-3FE6-4445-9BA1-9410A1CB6487}">
      <dsp:nvSpPr>
        <dsp:cNvPr id="0" name=""/>
        <dsp:cNvSpPr/>
      </dsp:nvSpPr>
      <dsp:spPr>
        <a:xfrm>
          <a:off x="6880127" y="1413653"/>
          <a:ext cx="2018820" cy="1211292"/>
        </a:xfrm>
        <a:prstGeom prst="rect">
          <a:avLst/>
        </a:prstGeom>
        <a:solidFill>
          <a:schemeClr val="accent3">
            <a:hueOff val="-15509"/>
            <a:satOff val="112"/>
            <a:lumOff val="112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Local demand for Govt. Sukuks and good rate sukuk will pickup the momentum</a:t>
          </a:r>
        </a:p>
      </dsp:txBody>
      <dsp:txXfrm>
        <a:off x="6880127" y="1413653"/>
        <a:ext cx="2018820" cy="1211292"/>
      </dsp:txXfrm>
    </dsp:sp>
    <dsp:sp modelId="{46C0875C-867D-4E4B-B70E-6DA8A1082F68}">
      <dsp:nvSpPr>
        <dsp:cNvPr id="0" name=""/>
        <dsp:cNvSpPr/>
      </dsp:nvSpPr>
      <dsp:spPr>
        <a:xfrm>
          <a:off x="306342" y="2827307"/>
          <a:ext cx="2018820" cy="1211292"/>
        </a:xfrm>
        <a:prstGeom prst="rect">
          <a:avLst/>
        </a:prstGeom>
        <a:solidFill>
          <a:schemeClr val="accent3">
            <a:hueOff val="-17725"/>
            <a:satOff val="128"/>
            <a:lumOff val="128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Public-Private Partnership will drive the Sector Growth</a:t>
          </a:r>
        </a:p>
      </dsp:txBody>
      <dsp:txXfrm>
        <a:off x="306342" y="2827307"/>
        <a:ext cx="2018820" cy="1211292"/>
      </dsp:txXfrm>
    </dsp:sp>
    <dsp:sp modelId="{67E35C53-D478-4E0B-B4D7-50CEB9C79293}">
      <dsp:nvSpPr>
        <dsp:cNvPr id="0" name=""/>
        <dsp:cNvSpPr/>
      </dsp:nvSpPr>
      <dsp:spPr>
        <a:xfrm>
          <a:off x="6945739" y="2760631"/>
          <a:ext cx="2018820" cy="1211292"/>
        </a:xfrm>
        <a:prstGeom prst="rect">
          <a:avLst/>
        </a:prstGeom>
        <a:solidFill>
          <a:schemeClr val="accent3">
            <a:hueOff val="-19940"/>
            <a:satOff val="144"/>
            <a:lumOff val="145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Tanfeedh</a:t>
          </a:r>
          <a:r>
            <a:rPr lang="en-US" sz="1400" kern="1200" dirty="0"/>
            <a:t> and </a:t>
          </a:r>
          <a:r>
            <a:rPr lang="en-US" sz="1400" kern="1200" dirty="0" err="1"/>
            <a:t>Tawazun</a:t>
          </a:r>
          <a:r>
            <a:rPr lang="en-US" sz="1400" kern="1200" dirty="0"/>
            <a:t> led program, should underpin growth in coming years.</a:t>
          </a:r>
        </a:p>
      </dsp:txBody>
      <dsp:txXfrm>
        <a:off x="6945739" y="2760631"/>
        <a:ext cx="2018820" cy="1211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E5865F9-E71F-456C-AACE-EC3F063EFCF8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3D867AD-637F-4DE3-B620-FE3DF171D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4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8E3AE-49FE-4414-AAE4-E19F6B701C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</a:t>
            </a:r>
            <a:r>
              <a:rPr lang="en-US" baseline="0" dirty="0"/>
              <a:t> GDP estimates: PWC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67AD-637F-4DE3-B620-FE3DF171DF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3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67AD-637F-4DE3-B620-FE3DF171DF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5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67AD-637F-4DE3-B620-FE3DF171DF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2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67AD-637F-4DE3-B620-FE3DF171DF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914400"/>
            <a:ext cx="2743200" cy="2743200"/>
          </a:xfrm>
          <a:solidFill>
            <a:srgbClr val="6E2585"/>
          </a:solidFill>
        </p:spPr>
        <p:txBody>
          <a:bodyPr anchor="ctr" anchorCtr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3657600"/>
            <a:ext cx="2743200" cy="2743200"/>
          </a:xfrm>
          <a:solidFill>
            <a:srgbClr val="BDABCC"/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752600" y="3657600"/>
            <a:ext cx="2743200" cy="2743200"/>
          </a:xfrm>
          <a:solidFill>
            <a:srgbClr val="FFD600"/>
          </a:solidFill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95800" y="914400"/>
            <a:ext cx="2743200" cy="2743200"/>
          </a:xfrm>
          <a:solidFill>
            <a:srgbClr val="A537C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  <a:solidFill>
            <a:schemeClr val="accent4">
              <a:lumMod val="75000"/>
            </a:schemeClr>
          </a:solidFill>
        </p:spPr>
        <p:txBody>
          <a:bodyPr anchor="ctr"/>
          <a:lstStyle>
            <a:lvl1pPr algn="l">
              <a:defRPr sz="2000" b="1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0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685812"/>
            <a:ext cx="6934200" cy="45719"/>
          </a:xfrm>
          <a:prstGeom prst="roundRect">
            <a:avLst/>
          </a:prstGeom>
          <a:gradFill flip="none" rotWithShape="1">
            <a:gsLst>
              <a:gs pos="6000">
                <a:schemeClr val="accent2"/>
              </a:gs>
              <a:gs pos="37000">
                <a:schemeClr val="accent3">
                  <a:lumMod val="50000"/>
                  <a:lumOff val="50000"/>
                </a:schemeClr>
              </a:gs>
              <a:gs pos="9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0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622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622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7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Questions and Answers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2639" y="1219202"/>
            <a:ext cx="264207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5136" y="1282281"/>
            <a:ext cx="264207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6" y="1282281"/>
            <a:ext cx="304923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2400" y="685812"/>
            <a:ext cx="6934200" cy="45719"/>
          </a:xfrm>
          <a:prstGeom prst="roundRect">
            <a:avLst/>
          </a:prstGeom>
          <a:gradFill flip="none" rotWithShape="1">
            <a:gsLst>
              <a:gs pos="6000">
                <a:schemeClr val="accent2"/>
              </a:gs>
              <a:gs pos="37000">
                <a:schemeClr val="accent3">
                  <a:lumMod val="50000"/>
                  <a:lumOff val="50000"/>
                </a:schemeClr>
              </a:gs>
              <a:gs pos="9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06" y="1447804"/>
            <a:ext cx="4205271" cy="434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2400" y="685812"/>
            <a:ext cx="6934200" cy="45719"/>
          </a:xfrm>
          <a:prstGeom prst="roundRect">
            <a:avLst/>
          </a:prstGeom>
          <a:gradFill flip="none" rotWithShape="1">
            <a:gsLst>
              <a:gs pos="6000">
                <a:schemeClr val="accent2"/>
              </a:gs>
              <a:gs pos="37000">
                <a:schemeClr val="accent3">
                  <a:lumMod val="50000"/>
                  <a:lumOff val="50000"/>
                </a:schemeClr>
              </a:gs>
              <a:gs pos="9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blipFill dpi="0" rotWithShape="1">
          <a:blip r:embed="rId2"/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2590800"/>
            <a:ext cx="4736123" cy="838200"/>
          </a:xfrm>
          <a:solidFill>
            <a:srgbClr val="7030A0">
              <a:alpha val="40000"/>
            </a:srgbClr>
          </a:solidFill>
          <a:ln w="44450">
            <a:solidFill>
              <a:srgbClr val="7030A0"/>
            </a:solidFill>
          </a:ln>
        </p:spPr>
        <p:txBody>
          <a:bodyPr anchor="t" anchorCtr="0">
            <a:normAutofit/>
          </a:bodyPr>
          <a:lstStyle>
            <a:lvl1pPr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47446" y="3505200"/>
            <a:ext cx="4712677" cy="762000"/>
          </a:xfrm>
          <a:solidFill>
            <a:srgbClr val="FFC000">
              <a:alpha val="40000"/>
            </a:srgbClr>
          </a:solidFill>
          <a:ln w="44450">
            <a:solidFill>
              <a:srgbClr val="FFC000"/>
            </a:solidFill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73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41" y="2130428"/>
            <a:ext cx="7378050" cy="14700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492" y="3717032"/>
            <a:ext cx="6400800" cy="7669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1E93-6E0A-4DEE-8951-03863A28782D}" type="datetime1">
              <a:rPr lang="en-GB" smtClean="0"/>
              <a:t>06/09/2022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6A6E-9CCA-4F00-8005-AAA6C4892A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660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W1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367EBE-ACE4-6A4A-8194-81828A72B691}"/>
              </a:ext>
            </a:extLst>
          </p:cNvPr>
          <p:cNvSpPr/>
          <p:nvPr userDrawn="1"/>
        </p:nvSpPr>
        <p:spPr bwMode="ltGray">
          <a:xfrm>
            <a:off x="5355674" y="1354039"/>
            <a:ext cx="3788325" cy="3286926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3B9AE8-D471-4240-AAF9-7F4A822FF5B3}"/>
              </a:ext>
            </a:extLst>
          </p:cNvPr>
          <p:cNvSpPr/>
          <p:nvPr userDrawn="1"/>
        </p:nvSpPr>
        <p:spPr bwMode="ltGray">
          <a:xfrm>
            <a:off x="-2" y="1354039"/>
            <a:ext cx="1315466" cy="3286926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8103116-3096-412B-B31E-6176BE5C4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3050" y="1527048"/>
            <a:ext cx="3682746" cy="2935224"/>
          </a:xfrm>
        </p:spPr>
        <p:txBody>
          <a:bodyPr anchor="ctr" anchorCtr="0"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30 Characters</a:t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179904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e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29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7413" y="3505200"/>
            <a:ext cx="3657600" cy="2667000"/>
          </a:xfrm>
          <a:noFill/>
        </p:spPr>
        <p:txBody>
          <a:bodyPr anchor="t" anchorCtr="0">
            <a:normAutofit/>
          </a:bodyPr>
          <a:lstStyle>
            <a:lvl1pPr marL="0" indent="0" algn="r"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28600" y="2590812"/>
            <a:ext cx="9601200" cy="783771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2601698"/>
            <a:ext cx="2884714" cy="783771"/>
          </a:xfrm>
          <a:prstGeom prst="rect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6372" y="2601698"/>
            <a:ext cx="892628" cy="783771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7746" y="2601698"/>
            <a:ext cx="4539343" cy="783771"/>
          </a:xfrm>
          <a:prstGeom prst="rect">
            <a:avLst/>
          </a:prstGeom>
          <a:solidFill>
            <a:schemeClr val="bg1">
              <a:lumMod val="65000"/>
              <a:lumOff val="3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09115" y="2601698"/>
            <a:ext cx="1534885" cy="783771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2601698"/>
            <a:ext cx="1371600" cy="783771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12"/>
            <a:ext cx="9144000" cy="783771"/>
          </a:xfrm>
          <a:noFill/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3200">
                <a:solidFill>
                  <a:schemeClr val="accent4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0000" endA="300" endPos="50000" dist="29997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03 -2.12766E-7 L 1.01528 -2.12766E-7 " pathEditMode="relative" rAng="0" ptsTypes="AA">
                                      <p:cBhvr>
                                        <p:cTn id="6" dur="31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 -2.12766E-7 L 0.80208 -2.12766E-7 " pathEditMode="relative" rAng="0" ptsTypes="AA">
                                      <p:cBhvr>
                                        <p:cTn id="8" dur="4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62 -4.07407E-6 L 0.7967 -4.07407E-6 " pathEditMode="relative" rAng="0" ptsTypes="AA">
                                      <p:cBhvr>
                                        <p:cTn id="10" dur="35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33 -2.12766E-7 L -1.06875 -2.12766E-7 " pathEditMode="relative" rAng="0" ptsTypes="AA">
                                      <p:cBhvr>
                                        <p:cTn id="12" dur="39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066 -4.07407E-6 L 0.39045 -4.07407E-6 " pathEditMode="relative" rAng="0" ptsTypes="AA">
                                      <p:cBhvr>
                                        <p:cTn id="14" dur="5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3" grpId="0" animBg="1"/>
      <p:bldP spid="14" grpId="0" animBg="1"/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68580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685812"/>
            <a:ext cx="6934200" cy="45719"/>
          </a:xfrm>
          <a:prstGeom prst="roundRect">
            <a:avLst/>
          </a:prstGeom>
          <a:gradFill flip="none" rotWithShape="1">
            <a:gsLst>
              <a:gs pos="6000">
                <a:schemeClr val="accent2"/>
              </a:gs>
              <a:gs pos="37000">
                <a:schemeClr val="accent3">
                  <a:lumMod val="50000"/>
                  <a:lumOff val="50000"/>
                </a:schemeClr>
              </a:gs>
              <a:gs pos="9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2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t"/>
          <a:lstStyle>
            <a:lvl1pPr algn="l">
              <a:defRPr sz="32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1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43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43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400" y="685812"/>
            <a:ext cx="6934200" cy="45719"/>
          </a:xfrm>
          <a:prstGeom prst="roundRect">
            <a:avLst/>
          </a:prstGeom>
          <a:gradFill flip="none" rotWithShape="1">
            <a:gsLst>
              <a:gs pos="6000">
                <a:schemeClr val="accent2"/>
              </a:gs>
              <a:gs pos="37000">
                <a:schemeClr val="accent3">
                  <a:lumMod val="50000"/>
                  <a:lumOff val="50000"/>
                </a:schemeClr>
              </a:gs>
              <a:gs pos="9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5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4343400" cy="639762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554162"/>
            <a:ext cx="4343400" cy="492283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343400" cy="639762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554162"/>
            <a:ext cx="4343400" cy="4922838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2400" y="685812"/>
            <a:ext cx="6934200" cy="45719"/>
          </a:xfrm>
          <a:prstGeom prst="roundRect">
            <a:avLst/>
          </a:prstGeom>
          <a:gradFill flip="none" rotWithShape="1">
            <a:gsLst>
              <a:gs pos="6000">
                <a:schemeClr val="accent2"/>
              </a:gs>
              <a:gs pos="37000">
                <a:schemeClr val="accent3">
                  <a:lumMod val="50000"/>
                  <a:lumOff val="50000"/>
                </a:schemeClr>
              </a:gs>
              <a:gs pos="9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685812"/>
            <a:ext cx="6934200" cy="45719"/>
          </a:xfrm>
          <a:prstGeom prst="roundRect">
            <a:avLst/>
          </a:prstGeom>
          <a:gradFill flip="none" rotWithShape="1">
            <a:gsLst>
              <a:gs pos="6000">
                <a:schemeClr val="accent2"/>
              </a:gs>
              <a:gs pos="37000">
                <a:schemeClr val="accent3">
                  <a:lumMod val="50000"/>
                  <a:lumOff val="50000"/>
                </a:schemeClr>
              </a:gs>
              <a:gs pos="97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1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1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838212"/>
            <a:ext cx="3008313" cy="1009649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838201"/>
            <a:ext cx="5715000" cy="57007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1" y="1828807"/>
            <a:ext cx="3008313" cy="471011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8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6858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52" y="914400"/>
            <a:ext cx="8842248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solidFill>
            <a:srgbClr val="BDABCC"/>
          </a:solidFill>
        </p:spPr>
        <p:txBody>
          <a:bodyPr vert="horz" lIns="91440" tIns="45720" rIns="91440" bIns="45720" rtlCol="0" anchor="ctr"/>
          <a:lstStyle>
            <a:lvl1pPr algn="ctr">
              <a:defRPr lang="en-US" sz="800" b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629400"/>
            <a:ext cx="4876800" cy="228600"/>
          </a:xfrm>
          <a:prstGeom prst="rect">
            <a:avLst/>
          </a:prstGeom>
          <a:solidFill>
            <a:srgbClr val="6E2585"/>
          </a:solidFill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3448" y="6629400"/>
            <a:ext cx="2130552" cy="228600"/>
          </a:xfrm>
          <a:prstGeom prst="rect">
            <a:avLst/>
          </a:prstGeom>
          <a:solidFill>
            <a:srgbClr val="FFD600"/>
          </a:solidFill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CF4AFB5-A841-4ABB-B50D-EFB970C5D1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264152" y="0"/>
            <a:ext cx="4876800" cy="76200"/>
          </a:xfrm>
          <a:prstGeom prst="rect">
            <a:avLst/>
          </a:prstGeom>
          <a:solidFill>
            <a:srgbClr val="6E258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2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2130552" y="0"/>
            <a:ext cx="2133600" cy="76200"/>
          </a:xfrm>
          <a:prstGeom prst="rect">
            <a:avLst/>
          </a:prstGeom>
          <a:solidFill>
            <a:srgbClr val="BDABCC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000" kern="1200" smtClean="0">
                <a:solidFill>
                  <a:schemeClr val="bg2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0" y="0"/>
            <a:ext cx="2130552" cy="76200"/>
          </a:xfrm>
          <a:prstGeom prst="rect">
            <a:avLst/>
          </a:prstGeom>
          <a:solidFill>
            <a:srgbClr val="FFD60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88453"/>
            <a:ext cx="1526180" cy="4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700" r:id="rId15"/>
    <p:sldLayoutId id="2147483704" r:id="rId16"/>
    <p:sldLayoutId id="2147483706" r:id="rId17"/>
    <p:sldLayoutId id="2147483707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4">
              <a:lumMod val="75000"/>
            </a:schemeClr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1"/>
        </a:buBlip>
        <a:defRPr sz="2000" kern="1200">
          <a:solidFill>
            <a:schemeClr val="accent4">
              <a:lumMod val="75000"/>
            </a:schemeClr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21"/>
        </a:buBlip>
        <a:defRPr sz="1800" kern="1200">
          <a:solidFill>
            <a:schemeClr val="accent4">
              <a:lumMod val="75000"/>
            </a:schemeClr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21"/>
        </a:buBlip>
        <a:defRPr sz="1600" kern="1200">
          <a:solidFill>
            <a:schemeClr val="accent4">
              <a:lumMod val="75000"/>
            </a:schemeClr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21"/>
        </a:buBlip>
        <a:defRPr sz="1400" kern="1200">
          <a:solidFill>
            <a:schemeClr val="accent4">
              <a:lumMod val="75000"/>
            </a:schemeClr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21"/>
        </a:buBlip>
        <a:defRPr sz="1400" kern="1200">
          <a:solidFill>
            <a:schemeClr val="accent4">
              <a:lumMod val="75000"/>
            </a:schemeClr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21"/>
        </a:buBlip>
        <a:defRPr sz="1050" kern="1200">
          <a:solidFill>
            <a:schemeClr val="accent4">
              <a:lumMod val="75000"/>
            </a:schemeClr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21"/>
        </a:buBlip>
        <a:defRPr sz="1000" kern="1200">
          <a:solidFill>
            <a:schemeClr val="accent4">
              <a:lumMod val="75000"/>
            </a:schemeClr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21"/>
        </a:buBlip>
        <a:defRPr sz="1400" kern="1200">
          <a:solidFill>
            <a:schemeClr val="accent4">
              <a:lumMod val="75000"/>
            </a:schemeClr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image" Target="../media/image14.gif"/><Relationship Id="rId4" Type="http://schemas.openxmlformats.org/officeDocument/2006/relationships/chart" Target="../charts/char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2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Investorsrelation@banknizwa.om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MSX – Presentation to Investors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486320" y="751467"/>
            <a:ext cx="9595486" cy="5545875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78"/>
          <p:cNvSpPr>
            <a:spLocks/>
          </p:cNvSpPr>
          <p:nvPr/>
        </p:nvSpPr>
        <p:spPr bwMode="auto">
          <a:xfrm rot="16200000" flipH="1" flipV="1">
            <a:off x="8769175" y="2947888"/>
            <a:ext cx="437365" cy="242618"/>
          </a:xfrm>
          <a:custGeom>
            <a:avLst/>
            <a:gdLst>
              <a:gd name="T0" fmla="*/ 0 w 402"/>
              <a:gd name="T1" fmla="*/ 0 h 223"/>
              <a:gd name="T2" fmla="*/ 402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402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5000"/>
              <a:lumOff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79"/>
          <p:cNvSpPr>
            <a:spLocks/>
          </p:cNvSpPr>
          <p:nvPr/>
        </p:nvSpPr>
        <p:spPr bwMode="auto">
          <a:xfrm rot="16200000" flipH="1" flipV="1">
            <a:off x="8638618" y="3265576"/>
            <a:ext cx="448245" cy="492852"/>
          </a:xfrm>
          <a:custGeom>
            <a:avLst/>
            <a:gdLst>
              <a:gd name="T0" fmla="*/ 402 w 412"/>
              <a:gd name="T1" fmla="*/ 0 h 453"/>
              <a:gd name="T2" fmla="*/ 0 w 412"/>
              <a:gd name="T3" fmla="*/ 223 h 453"/>
              <a:gd name="T4" fmla="*/ 412 w 412"/>
              <a:gd name="T5" fmla="*/ 453 h 453"/>
              <a:gd name="T6" fmla="*/ 412 w 412"/>
              <a:gd name="T7" fmla="*/ 0 h 453"/>
              <a:gd name="T8" fmla="*/ 402 w 412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402" y="0"/>
                </a:moveTo>
                <a:lnTo>
                  <a:pt x="0" y="223"/>
                </a:lnTo>
                <a:lnTo>
                  <a:pt x="412" y="453"/>
                </a:lnTo>
                <a:lnTo>
                  <a:pt x="412" y="0"/>
                </a:lnTo>
                <a:lnTo>
                  <a:pt x="4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80"/>
          <p:cNvSpPr>
            <a:spLocks/>
          </p:cNvSpPr>
          <p:nvPr/>
        </p:nvSpPr>
        <p:spPr bwMode="auto">
          <a:xfrm rot="16200000" flipH="1" flipV="1">
            <a:off x="8769175" y="3385253"/>
            <a:ext cx="437365" cy="242618"/>
          </a:xfrm>
          <a:custGeom>
            <a:avLst/>
            <a:gdLst>
              <a:gd name="T0" fmla="*/ 0 w 402"/>
              <a:gd name="T1" fmla="*/ 0 h 223"/>
              <a:gd name="T2" fmla="*/ 0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0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81"/>
          <p:cNvSpPr>
            <a:spLocks/>
          </p:cNvSpPr>
          <p:nvPr/>
        </p:nvSpPr>
        <p:spPr bwMode="auto">
          <a:xfrm rot="16200000" flipH="1" flipV="1">
            <a:off x="8639162" y="3713278"/>
            <a:ext cx="447157" cy="492852"/>
          </a:xfrm>
          <a:custGeom>
            <a:avLst/>
            <a:gdLst>
              <a:gd name="T0" fmla="*/ 0 w 411"/>
              <a:gd name="T1" fmla="*/ 0 h 453"/>
              <a:gd name="T2" fmla="*/ 0 w 411"/>
              <a:gd name="T3" fmla="*/ 453 h 453"/>
              <a:gd name="T4" fmla="*/ 411 w 411"/>
              <a:gd name="T5" fmla="*/ 223 h 453"/>
              <a:gd name="T6" fmla="*/ 9 w 411"/>
              <a:gd name="T7" fmla="*/ 0 h 453"/>
              <a:gd name="T8" fmla="*/ 0 w 411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453">
                <a:moveTo>
                  <a:pt x="0" y="0"/>
                </a:moveTo>
                <a:lnTo>
                  <a:pt x="0" y="453"/>
                </a:lnTo>
                <a:lnTo>
                  <a:pt x="411" y="223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2"/>
          <p:cNvSpPr>
            <a:spLocks/>
          </p:cNvSpPr>
          <p:nvPr/>
        </p:nvSpPr>
        <p:spPr bwMode="auto">
          <a:xfrm rot="16200000" flipH="1" flipV="1">
            <a:off x="8393824" y="4158803"/>
            <a:ext cx="448245" cy="497204"/>
          </a:xfrm>
          <a:custGeom>
            <a:avLst/>
            <a:gdLst>
              <a:gd name="T0" fmla="*/ 0 w 412"/>
              <a:gd name="T1" fmla="*/ 0 h 457"/>
              <a:gd name="T2" fmla="*/ 412 w 412"/>
              <a:gd name="T3" fmla="*/ 230 h 457"/>
              <a:gd name="T4" fmla="*/ 0 w 412"/>
              <a:gd name="T5" fmla="*/ 457 h 457"/>
              <a:gd name="T6" fmla="*/ 0 w 412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7">
                <a:moveTo>
                  <a:pt x="0" y="0"/>
                </a:moveTo>
                <a:lnTo>
                  <a:pt x="412" y="230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83"/>
          <p:cNvSpPr>
            <a:spLocks/>
          </p:cNvSpPr>
          <p:nvPr/>
        </p:nvSpPr>
        <p:spPr bwMode="auto">
          <a:xfrm rot="16200000" flipH="1" flipV="1">
            <a:off x="8638618" y="4160979"/>
            <a:ext cx="448245" cy="492852"/>
          </a:xfrm>
          <a:custGeom>
            <a:avLst/>
            <a:gdLst>
              <a:gd name="T0" fmla="*/ 402 w 412"/>
              <a:gd name="T1" fmla="*/ 0 h 453"/>
              <a:gd name="T2" fmla="*/ 0 w 412"/>
              <a:gd name="T3" fmla="*/ 223 h 453"/>
              <a:gd name="T4" fmla="*/ 412 w 412"/>
              <a:gd name="T5" fmla="*/ 453 h 453"/>
              <a:gd name="T6" fmla="*/ 412 w 412"/>
              <a:gd name="T7" fmla="*/ 0 h 453"/>
              <a:gd name="T8" fmla="*/ 402 w 412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402" y="0"/>
                </a:moveTo>
                <a:lnTo>
                  <a:pt x="0" y="223"/>
                </a:lnTo>
                <a:lnTo>
                  <a:pt x="412" y="453"/>
                </a:lnTo>
                <a:lnTo>
                  <a:pt x="412" y="0"/>
                </a:lnTo>
                <a:lnTo>
                  <a:pt x="402" y="0"/>
                </a:lnTo>
                <a:close/>
              </a:path>
            </a:pathLst>
          </a:custGeom>
          <a:solidFill>
            <a:srgbClr val="E9C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84"/>
          <p:cNvSpPr>
            <a:spLocks/>
          </p:cNvSpPr>
          <p:nvPr/>
        </p:nvSpPr>
        <p:spPr bwMode="auto">
          <a:xfrm rot="16200000" flipH="1" flipV="1">
            <a:off x="8769175" y="4280656"/>
            <a:ext cx="437365" cy="242618"/>
          </a:xfrm>
          <a:custGeom>
            <a:avLst/>
            <a:gdLst>
              <a:gd name="T0" fmla="*/ 0 w 402"/>
              <a:gd name="T1" fmla="*/ 0 h 223"/>
              <a:gd name="T2" fmla="*/ 0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0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85"/>
          <p:cNvSpPr>
            <a:spLocks/>
          </p:cNvSpPr>
          <p:nvPr/>
        </p:nvSpPr>
        <p:spPr bwMode="auto">
          <a:xfrm rot="16200000" flipH="1" flipV="1">
            <a:off x="7896621" y="4605960"/>
            <a:ext cx="447157" cy="498292"/>
          </a:xfrm>
          <a:custGeom>
            <a:avLst/>
            <a:gdLst>
              <a:gd name="T0" fmla="*/ 411 w 411"/>
              <a:gd name="T1" fmla="*/ 458 h 458"/>
              <a:gd name="T2" fmla="*/ 0 w 411"/>
              <a:gd name="T3" fmla="*/ 230 h 458"/>
              <a:gd name="T4" fmla="*/ 411 w 411"/>
              <a:gd name="T5" fmla="*/ 0 h 458"/>
              <a:gd name="T6" fmla="*/ 411 w 411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8">
                <a:moveTo>
                  <a:pt x="411" y="458"/>
                </a:moveTo>
                <a:lnTo>
                  <a:pt x="0" y="230"/>
                </a:lnTo>
                <a:lnTo>
                  <a:pt x="411" y="0"/>
                </a:lnTo>
                <a:lnTo>
                  <a:pt x="411" y="45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86"/>
          <p:cNvSpPr>
            <a:spLocks/>
          </p:cNvSpPr>
          <p:nvPr/>
        </p:nvSpPr>
        <p:spPr bwMode="auto">
          <a:xfrm rot="16200000" flipH="1" flipV="1">
            <a:off x="8144134" y="4606504"/>
            <a:ext cx="447157" cy="497204"/>
          </a:xfrm>
          <a:custGeom>
            <a:avLst/>
            <a:gdLst>
              <a:gd name="T0" fmla="*/ 0 w 411"/>
              <a:gd name="T1" fmla="*/ 0 h 457"/>
              <a:gd name="T2" fmla="*/ 411 w 411"/>
              <a:gd name="T3" fmla="*/ 227 h 457"/>
              <a:gd name="T4" fmla="*/ 0 w 411"/>
              <a:gd name="T5" fmla="*/ 457 h 457"/>
              <a:gd name="T6" fmla="*/ 0 w 411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7">
                <a:moveTo>
                  <a:pt x="0" y="0"/>
                </a:moveTo>
                <a:lnTo>
                  <a:pt x="411" y="227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87"/>
          <p:cNvSpPr>
            <a:spLocks/>
          </p:cNvSpPr>
          <p:nvPr/>
        </p:nvSpPr>
        <p:spPr bwMode="auto">
          <a:xfrm rot="16200000" flipH="1" flipV="1">
            <a:off x="8641543" y="4608679"/>
            <a:ext cx="447157" cy="492852"/>
          </a:xfrm>
          <a:custGeom>
            <a:avLst/>
            <a:gdLst>
              <a:gd name="T0" fmla="*/ 0 w 411"/>
              <a:gd name="T1" fmla="*/ 0 h 453"/>
              <a:gd name="T2" fmla="*/ 0 w 411"/>
              <a:gd name="T3" fmla="*/ 453 h 453"/>
              <a:gd name="T4" fmla="*/ 411 w 411"/>
              <a:gd name="T5" fmla="*/ 223 h 453"/>
              <a:gd name="T6" fmla="*/ 7 w 411"/>
              <a:gd name="T7" fmla="*/ 0 h 453"/>
              <a:gd name="T8" fmla="*/ 0 w 411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453">
                <a:moveTo>
                  <a:pt x="0" y="0"/>
                </a:moveTo>
                <a:lnTo>
                  <a:pt x="0" y="453"/>
                </a:lnTo>
                <a:lnTo>
                  <a:pt x="411" y="223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88"/>
          <p:cNvSpPr>
            <a:spLocks/>
          </p:cNvSpPr>
          <p:nvPr/>
        </p:nvSpPr>
        <p:spPr bwMode="auto">
          <a:xfrm rot="16200000" flipH="1" flipV="1">
            <a:off x="8769040" y="4740702"/>
            <a:ext cx="439541" cy="242618"/>
          </a:xfrm>
          <a:custGeom>
            <a:avLst/>
            <a:gdLst>
              <a:gd name="T0" fmla="*/ 0 w 404"/>
              <a:gd name="T1" fmla="*/ 0 h 223"/>
              <a:gd name="T2" fmla="*/ 404 w 404"/>
              <a:gd name="T3" fmla="*/ 223 h 223"/>
              <a:gd name="T4" fmla="*/ 404 w 404"/>
              <a:gd name="T5" fmla="*/ 0 h 223"/>
              <a:gd name="T6" fmla="*/ 0 w 404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4" h="223">
                <a:moveTo>
                  <a:pt x="0" y="0"/>
                </a:moveTo>
                <a:lnTo>
                  <a:pt x="404" y="223"/>
                </a:lnTo>
                <a:lnTo>
                  <a:pt x="4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89"/>
          <p:cNvSpPr>
            <a:spLocks/>
          </p:cNvSpPr>
          <p:nvPr/>
        </p:nvSpPr>
        <p:spPr bwMode="auto">
          <a:xfrm rot="16200000" flipH="1" flipV="1">
            <a:off x="7150270" y="5056380"/>
            <a:ext cx="448245" cy="492852"/>
          </a:xfrm>
          <a:custGeom>
            <a:avLst/>
            <a:gdLst>
              <a:gd name="T0" fmla="*/ 0 w 412"/>
              <a:gd name="T1" fmla="*/ 228 h 453"/>
              <a:gd name="T2" fmla="*/ 405 w 412"/>
              <a:gd name="T3" fmla="*/ 453 h 453"/>
              <a:gd name="T4" fmla="*/ 412 w 412"/>
              <a:gd name="T5" fmla="*/ 453 h 453"/>
              <a:gd name="T6" fmla="*/ 412 w 412"/>
              <a:gd name="T7" fmla="*/ 0 h 453"/>
              <a:gd name="T8" fmla="*/ 0 w 412"/>
              <a:gd name="T9" fmla="*/ 2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0" y="228"/>
                </a:moveTo>
                <a:lnTo>
                  <a:pt x="405" y="453"/>
                </a:lnTo>
                <a:lnTo>
                  <a:pt x="412" y="453"/>
                </a:lnTo>
                <a:lnTo>
                  <a:pt x="412" y="0"/>
                </a:lnTo>
                <a:lnTo>
                  <a:pt x="0" y="2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90"/>
          <p:cNvSpPr>
            <a:spLocks/>
          </p:cNvSpPr>
          <p:nvPr/>
        </p:nvSpPr>
        <p:spPr bwMode="auto">
          <a:xfrm rot="16200000" flipH="1" flipV="1">
            <a:off x="7896076" y="5053660"/>
            <a:ext cx="448245" cy="498292"/>
          </a:xfrm>
          <a:custGeom>
            <a:avLst/>
            <a:gdLst>
              <a:gd name="T0" fmla="*/ 0 w 412"/>
              <a:gd name="T1" fmla="*/ 0 h 458"/>
              <a:gd name="T2" fmla="*/ 412 w 412"/>
              <a:gd name="T3" fmla="*/ 230 h 458"/>
              <a:gd name="T4" fmla="*/ 0 w 412"/>
              <a:gd name="T5" fmla="*/ 458 h 458"/>
              <a:gd name="T6" fmla="*/ 0 w 412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8">
                <a:moveTo>
                  <a:pt x="0" y="0"/>
                </a:moveTo>
                <a:lnTo>
                  <a:pt x="412" y="230"/>
                </a:lnTo>
                <a:lnTo>
                  <a:pt x="0" y="458"/>
                </a:lnTo>
                <a:lnTo>
                  <a:pt x="0" y="0"/>
                </a:lnTo>
                <a:close/>
              </a:path>
            </a:pathLst>
          </a:custGeom>
          <a:solidFill>
            <a:srgbClr val="E9C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91"/>
          <p:cNvSpPr>
            <a:spLocks/>
          </p:cNvSpPr>
          <p:nvPr/>
        </p:nvSpPr>
        <p:spPr bwMode="auto">
          <a:xfrm rot="16200000" flipH="1" flipV="1">
            <a:off x="8143590" y="5054204"/>
            <a:ext cx="448245" cy="497204"/>
          </a:xfrm>
          <a:custGeom>
            <a:avLst/>
            <a:gdLst>
              <a:gd name="T0" fmla="*/ 412 w 412"/>
              <a:gd name="T1" fmla="*/ 457 h 457"/>
              <a:gd name="T2" fmla="*/ 0 w 412"/>
              <a:gd name="T3" fmla="*/ 227 h 457"/>
              <a:gd name="T4" fmla="*/ 412 w 412"/>
              <a:gd name="T5" fmla="*/ 0 h 457"/>
              <a:gd name="T6" fmla="*/ 412 w 412"/>
              <a:gd name="T7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7">
                <a:moveTo>
                  <a:pt x="412" y="457"/>
                </a:moveTo>
                <a:lnTo>
                  <a:pt x="0" y="227"/>
                </a:lnTo>
                <a:lnTo>
                  <a:pt x="412" y="0"/>
                </a:lnTo>
                <a:lnTo>
                  <a:pt x="412" y="4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92"/>
          <p:cNvSpPr>
            <a:spLocks/>
          </p:cNvSpPr>
          <p:nvPr/>
        </p:nvSpPr>
        <p:spPr bwMode="auto">
          <a:xfrm rot="16200000" flipH="1" flipV="1">
            <a:off x="8638618" y="5056380"/>
            <a:ext cx="448245" cy="492852"/>
          </a:xfrm>
          <a:custGeom>
            <a:avLst/>
            <a:gdLst>
              <a:gd name="T0" fmla="*/ 402 w 412"/>
              <a:gd name="T1" fmla="*/ 0 h 453"/>
              <a:gd name="T2" fmla="*/ 0 w 412"/>
              <a:gd name="T3" fmla="*/ 223 h 453"/>
              <a:gd name="T4" fmla="*/ 412 w 412"/>
              <a:gd name="T5" fmla="*/ 453 h 453"/>
              <a:gd name="T6" fmla="*/ 412 w 412"/>
              <a:gd name="T7" fmla="*/ 0 h 453"/>
              <a:gd name="T8" fmla="*/ 402 w 412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402" y="0"/>
                </a:moveTo>
                <a:lnTo>
                  <a:pt x="0" y="223"/>
                </a:lnTo>
                <a:lnTo>
                  <a:pt x="412" y="453"/>
                </a:lnTo>
                <a:lnTo>
                  <a:pt x="412" y="0"/>
                </a:lnTo>
                <a:lnTo>
                  <a:pt x="402" y="0"/>
                </a:lnTo>
                <a:close/>
              </a:path>
            </a:pathLst>
          </a:custGeom>
          <a:solidFill>
            <a:srgbClr val="E9C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93"/>
          <p:cNvSpPr>
            <a:spLocks/>
          </p:cNvSpPr>
          <p:nvPr/>
        </p:nvSpPr>
        <p:spPr bwMode="auto">
          <a:xfrm rot="16200000" flipH="1" flipV="1">
            <a:off x="8769175" y="5176057"/>
            <a:ext cx="437365" cy="242618"/>
          </a:xfrm>
          <a:custGeom>
            <a:avLst/>
            <a:gdLst>
              <a:gd name="T0" fmla="*/ 0 w 402"/>
              <a:gd name="T1" fmla="*/ 0 h 223"/>
              <a:gd name="T2" fmla="*/ 0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0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94"/>
          <p:cNvSpPr>
            <a:spLocks/>
          </p:cNvSpPr>
          <p:nvPr/>
        </p:nvSpPr>
        <p:spPr bwMode="auto">
          <a:xfrm rot="16200000" flipH="1" flipV="1">
            <a:off x="7398328" y="5501362"/>
            <a:ext cx="447157" cy="498292"/>
          </a:xfrm>
          <a:custGeom>
            <a:avLst/>
            <a:gdLst>
              <a:gd name="T0" fmla="*/ 411 w 411"/>
              <a:gd name="T1" fmla="*/ 458 h 458"/>
              <a:gd name="T2" fmla="*/ 0 w 411"/>
              <a:gd name="T3" fmla="*/ 230 h 458"/>
              <a:gd name="T4" fmla="*/ 411 w 411"/>
              <a:gd name="T5" fmla="*/ 0 h 458"/>
              <a:gd name="T6" fmla="*/ 411 w 411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8">
                <a:moveTo>
                  <a:pt x="411" y="458"/>
                </a:moveTo>
                <a:lnTo>
                  <a:pt x="0" y="230"/>
                </a:lnTo>
                <a:lnTo>
                  <a:pt x="411" y="0"/>
                </a:lnTo>
                <a:lnTo>
                  <a:pt x="411" y="4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95"/>
          <p:cNvSpPr>
            <a:spLocks/>
          </p:cNvSpPr>
          <p:nvPr/>
        </p:nvSpPr>
        <p:spPr bwMode="auto">
          <a:xfrm rot="16200000" flipH="1" flipV="1">
            <a:off x="7896621" y="5501362"/>
            <a:ext cx="447157" cy="498292"/>
          </a:xfrm>
          <a:custGeom>
            <a:avLst/>
            <a:gdLst>
              <a:gd name="T0" fmla="*/ 411 w 411"/>
              <a:gd name="T1" fmla="*/ 458 h 458"/>
              <a:gd name="T2" fmla="*/ 0 w 411"/>
              <a:gd name="T3" fmla="*/ 230 h 458"/>
              <a:gd name="T4" fmla="*/ 411 w 411"/>
              <a:gd name="T5" fmla="*/ 0 h 458"/>
              <a:gd name="T6" fmla="*/ 411 w 411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8">
                <a:moveTo>
                  <a:pt x="411" y="458"/>
                </a:moveTo>
                <a:lnTo>
                  <a:pt x="0" y="230"/>
                </a:lnTo>
                <a:lnTo>
                  <a:pt x="411" y="0"/>
                </a:lnTo>
                <a:lnTo>
                  <a:pt x="411" y="45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96"/>
          <p:cNvSpPr>
            <a:spLocks/>
          </p:cNvSpPr>
          <p:nvPr/>
        </p:nvSpPr>
        <p:spPr bwMode="auto">
          <a:xfrm rot="16200000" flipH="1" flipV="1">
            <a:off x="8144134" y="5501905"/>
            <a:ext cx="447157" cy="497204"/>
          </a:xfrm>
          <a:custGeom>
            <a:avLst/>
            <a:gdLst>
              <a:gd name="T0" fmla="*/ 0 w 411"/>
              <a:gd name="T1" fmla="*/ 0 h 457"/>
              <a:gd name="T2" fmla="*/ 411 w 411"/>
              <a:gd name="T3" fmla="*/ 227 h 457"/>
              <a:gd name="T4" fmla="*/ 0 w 411"/>
              <a:gd name="T5" fmla="*/ 457 h 457"/>
              <a:gd name="T6" fmla="*/ 0 w 411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7">
                <a:moveTo>
                  <a:pt x="0" y="0"/>
                </a:moveTo>
                <a:lnTo>
                  <a:pt x="411" y="227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E9C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97"/>
          <p:cNvSpPr>
            <a:spLocks/>
          </p:cNvSpPr>
          <p:nvPr/>
        </p:nvSpPr>
        <p:spPr bwMode="auto">
          <a:xfrm rot="16200000" flipH="1" flipV="1">
            <a:off x="8768086" y="5633006"/>
            <a:ext cx="439541" cy="242618"/>
          </a:xfrm>
          <a:custGeom>
            <a:avLst/>
            <a:gdLst>
              <a:gd name="T0" fmla="*/ 0 w 404"/>
              <a:gd name="T1" fmla="*/ 0 h 223"/>
              <a:gd name="T2" fmla="*/ 404 w 404"/>
              <a:gd name="T3" fmla="*/ 223 h 223"/>
              <a:gd name="T4" fmla="*/ 404 w 404"/>
              <a:gd name="T5" fmla="*/ 0 h 223"/>
              <a:gd name="T6" fmla="*/ 0 w 404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4" h="223">
                <a:moveTo>
                  <a:pt x="0" y="0"/>
                </a:moveTo>
                <a:lnTo>
                  <a:pt x="404" y="223"/>
                </a:lnTo>
                <a:lnTo>
                  <a:pt x="4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43000" y="2714908"/>
            <a:ext cx="7465151" cy="561692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262626"/>
                </a:solidFill>
                <a:latin typeface="Century Gothic"/>
                <a:cs typeface="Century Gothic"/>
              </a:rPr>
              <a:t>Investors’ Presentation Q2-2022</a:t>
            </a:r>
          </a:p>
        </p:txBody>
      </p:sp>
      <p:sp>
        <p:nvSpPr>
          <p:cNvPr id="29" name="Freeform 78"/>
          <p:cNvSpPr>
            <a:spLocks/>
          </p:cNvSpPr>
          <p:nvPr/>
        </p:nvSpPr>
        <p:spPr bwMode="auto">
          <a:xfrm rot="5400000" flipH="1" flipV="1">
            <a:off x="-132207" y="4954546"/>
            <a:ext cx="437365" cy="242618"/>
          </a:xfrm>
          <a:custGeom>
            <a:avLst/>
            <a:gdLst>
              <a:gd name="T0" fmla="*/ 0 w 402"/>
              <a:gd name="T1" fmla="*/ 0 h 223"/>
              <a:gd name="T2" fmla="*/ 402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402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Freeform 79"/>
          <p:cNvSpPr>
            <a:spLocks/>
          </p:cNvSpPr>
          <p:nvPr/>
        </p:nvSpPr>
        <p:spPr bwMode="auto">
          <a:xfrm rot="5400000" flipH="1" flipV="1">
            <a:off x="-12530" y="4386625"/>
            <a:ext cx="448245" cy="492852"/>
          </a:xfrm>
          <a:custGeom>
            <a:avLst/>
            <a:gdLst>
              <a:gd name="T0" fmla="*/ 402 w 412"/>
              <a:gd name="T1" fmla="*/ 0 h 453"/>
              <a:gd name="T2" fmla="*/ 0 w 412"/>
              <a:gd name="T3" fmla="*/ 223 h 453"/>
              <a:gd name="T4" fmla="*/ 412 w 412"/>
              <a:gd name="T5" fmla="*/ 453 h 453"/>
              <a:gd name="T6" fmla="*/ 412 w 412"/>
              <a:gd name="T7" fmla="*/ 0 h 453"/>
              <a:gd name="T8" fmla="*/ 402 w 412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402" y="0"/>
                </a:moveTo>
                <a:lnTo>
                  <a:pt x="0" y="223"/>
                </a:lnTo>
                <a:lnTo>
                  <a:pt x="412" y="453"/>
                </a:lnTo>
                <a:lnTo>
                  <a:pt x="412" y="0"/>
                </a:lnTo>
                <a:lnTo>
                  <a:pt x="4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Freeform 80"/>
          <p:cNvSpPr>
            <a:spLocks/>
          </p:cNvSpPr>
          <p:nvPr/>
        </p:nvSpPr>
        <p:spPr bwMode="auto">
          <a:xfrm rot="5400000" flipH="1" flipV="1">
            <a:off x="-132207" y="4517181"/>
            <a:ext cx="437365" cy="242618"/>
          </a:xfrm>
          <a:custGeom>
            <a:avLst/>
            <a:gdLst>
              <a:gd name="T0" fmla="*/ 0 w 402"/>
              <a:gd name="T1" fmla="*/ 0 h 223"/>
              <a:gd name="T2" fmla="*/ 0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0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Freeform 81"/>
          <p:cNvSpPr>
            <a:spLocks/>
          </p:cNvSpPr>
          <p:nvPr/>
        </p:nvSpPr>
        <p:spPr bwMode="auto">
          <a:xfrm rot="5400000" flipH="1" flipV="1">
            <a:off x="-11986" y="3938924"/>
            <a:ext cx="447157" cy="492852"/>
          </a:xfrm>
          <a:custGeom>
            <a:avLst/>
            <a:gdLst>
              <a:gd name="T0" fmla="*/ 0 w 411"/>
              <a:gd name="T1" fmla="*/ 0 h 453"/>
              <a:gd name="T2" fmla="*/ 0 w 411"/>
              <a:gd name="T3" fmla="*/ 453 h 453"/>
              <a:gd name="T4" fmla="*/ 411 w 411"/>
              <a:gd name="T5" fmla="*/ 223 h 453"/>
              <a:gd name="T6" fmla="*/ 9 w 411"/>
              <a:gd name="T7" fmla="*/ 0 h 453"/>
              <a:gd name="T8" fmla="*/ 0 w 411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453">
                <a:moveTo>
                  <a:pt x="0" y="0"/>
                </a:moveTo>
                <a:lnTo>
                  <a:pt x="0" y="453"/>
                </a:lnTo>
                <a:lnTo>
                  <a:pt x="411" y="223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Freeform 82"/>
          <p:cNvSpPr>
            <a:spLocks/>
          </p:cNvSpPr>
          <p:nvPr/>
        </p:nvSpPr>
        <p:spPr bwMode="auto">
          <a:xfrm rot="5400000" flipH="1" flipV="1">
            <a:off x="232264" y="3489046"/>
            <a:ext cx="448245" cy="497204"/>
          </a:xfrm>
          <a:custGeom>
            <a:avLst/>
            <a:gdLst>
              <a:gd name="T0" fmla="*/ 0 w 412"/>
              <a:gd name="T1" fmla="*/ 0 h 457"/>
              <a:gd name="T2" fmla="*/ 412 w 412"/>
              <a:gd name="T3" fmla="*/ 230 h 457"/>
              <a:gd name="T4" fmla="*/ 0 w 412"/>
              <a:gd name="T5" fmla="*/ 457 h 457"/>
              <a:gd name="T6" fmla="*/ 0 w 412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7">
                <a:moveTo>
                  <a:pt x="0" y="0"/>
                </a:moveTo>
                <a:lnTo>
                  <a:pt x="412" y="230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Freeform 83"/>
          <p:cNvSpPr>
            <a:spLocks/>
          </p:cNvSpPr>
          <p:nvPr/>
        </p:nvSpPr>
        <p:spPr bwMode="auto">
          <a:xfrm rot="5400000" flipH="1" flipV="1">
            <a:off x="-12530" y="3491222"/>
            <a:ext cx="448245" cy="492852"/>
          </a:xfrm>
          <a:custGeom>
            <a:avLst/>
            <a:gdLst>
              <a:gd name="T0" fmla="*/ 402 w 412"/>
              <a:gd name="T1" fmla="*/ 0 h 453"/>
              <a:gd name="T2" fmla="*/ 0 w 412"/>
              <a:gd name="T3" fmla="*/ 223 h 453"/>
              <a:gd name="T4" fmla="*/ 412 w 412"/>
              <a:gd name="T5" fmla="*/ 453 h 453"/>
              <a:gd name="T6" fmla="*/ 412 w 412"/>
              <a:gd name="T7" fmla="*/ 0 h 453"/>
              <a:gd name="T8" fmla="*/ 402 w 412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402" y="0"/>
                </a:moveTo>
                <a:lnTo>
                  <a:pt x="0" y="223"/>
                </a:lnTo>
                <a:lnTo>
                  <a:pt x="412" y="453"/>
                </a:lnTo>
                <a:lnTo>
                  <a:pt x="412" y="0"/>
                </a:lnTo>
                <a:lnTo>
                  <a:pt x="402" y="0"/>
                </a:lnTo>
                <a:close/>
              </a:path>
            </a:pathLst>
          </a:custGeom>
          <a:solidFill>
            <a:srgbClr val="E9C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Freeform 84"/>
          <p:cNvSpPr>
            <a:spLocks/>
          </p:cNvSpPr>
          <p:nvPr/>
        </p:nvSpPr>
        <p:spPr bwMode="auto">
          <a:xfrm rot="5400000" flipH="1" flipV="1">
            <a:off x="-132207" y="3621779"/>
            <a:ext cx="437365" cy="242618"/>
          </a:xfrm>
          <a:custGeom>
            <a:avLst/>
            <a:gdLst>
              <a:gd name="T0" fmla="*/ 0 w 402"/>
              <a:gd name="T1" fmla="*/ 0 h 223"/>
              <a:gd name="T2" fmla="*/ 0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0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Freeform 85"/>
          <p:cNvSpPr>
            <a:spLocks/>
          </p:cNvSpPr>
          <p:nvPr/>
        </p:nvSpPr>
        <p:spPr bwMode="auto">
          <a:xfrm rot="5400000" flipH="1" flipV="1">
            <a:off x="730555" y="3040802"/>
            <a:ext cx="447157" cy="498291"/>
          </a:xfrm>
          <a:custGeom>
            <a:avLst/>
            <a:gdLst>
              <a:gd name="T0" fmla="*/ 411 w 411"/>
              <a:gd name="T1" fmla="*/ 458 h 458"/>
              <a:gd name="T2" fmla="*/ 0 w 411"/>
              <a:gd name="T3" fmla="*/ 230 h 458"/>
              <a:gd name="T4" fmla="*/ 411 w 411"/>
              <a:gd name="T5" fmla="*/ 0 h 458"/>
              <a:gd name="T6" fmla="*/ 411 w 411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8">
                <a:moveTo>
                  <a:pt x="411" y="458"/>
                </a:moveTo>
                <a:lnTo>
                  <a:pt x="0" y="230"/>
                </a:lnTo>
                <a:lnTo>
                  <a:pt x="411" y="0"/>
                </a:lnTo>
                <a:lnTo>
                  <a:pt x="411" y="45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Freeform 86"/>
          <p:cNvSpPr>
            <a:spLocks/>
          </p:cNvSpPr>
          <p:nvPr/>
        </p:nvSpPr>
        <p:spPr bwMode="auto">
          <a:xfrm rot="5400000" flipH="1" flipV="1">
            <a:off x="483041" y="3041346"/>
            <a:ext cx="447157" cy="497204"/>
          </a:xfrm>
          <a:custGeom>
            <a:avLst/>
            <a:gdLst>
              <a:gd name="T0" fmla="*/ 0 w 411"/>
              <a:gd name="T1" fmla="*/ 0 h 457"/>
              <a:gd name="T2" fmla="*/ 411 w 411"/>
              <a:gd name="T3" fmla="*/ 227 h 457"/>
              <a:gd name="T4" fmla="*/ 0 w 411"/>
              <a:gd name="T5" fmla="*/ 457 h 457"/>
              <a:gd name="T6" fmla="*/ 0 w 411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7">
                <a:moveTo>
                  <a:pt x="0" y="0"/>
                </a:moveTo>
                <a:lnTo>
                  <a:pt x="411" y="227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Freeform 88"/>
          <p:cNvSpPr>
            <a:spLocks/>
          </p:cNvSpPr>
          <p:nvPr/>
        </p:nvSpPr>
        <p:spPr bwMode="auto">
          <a:xfrm rot="5400000" flipH="1" flipV="1">
            <a:off x="-133295" y="3164831"/>
            <a:ext cx="439541" cy="242618"/>
          </a:xfrm>
          <a:custGeom>
            <a:avLst/>
            <a:gdLst>
              <a:gd name="T0" fmla="*/ 0 w 404"/>
              <a:gd name="T1" fmla="*/ 0 h 223"/>
              <a:gd name="T2" fmla="*/ 404 w 404"/>
              <a:gd name="T3" fmla="*/ 223 h 223"/>
              <a:gd name="T4" fmla="*/ 404 w 404"/>
              <a:gd name="T5" fmla="*/ 0 h 223"/>
              <a:gd name="T6" fmla="*/ 0 w 404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4" h="223">
                <a:moveTo>
                  <a:pt x="0" y="0"/>
                </a:moveTo>
                <a:lnTo>
                  <a:pt x="404" y="223"/>
                </a:lnTo>
                <a:lnTo>
                  <a:pt x="4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89"/>
          <p:cNvSpPr>
            <a:spLocks/>
          </p:cNvSpPr>
          <p:nvPr/>
        </p:nvSpPr>
        <p:spPr bwMode="auto">
          <a:xfrm rot="5400000" flipH="1" flipV="1">
            <a:off x="1475817" y="2595821"/>
            <a:ext cx="448245" cy="492852"/>
          </a:xfrm>
          <a:custGeom>
            <a:avLst/>
            <a:gdLst>
              <a:gd name="T0" fmla="*/ 0 w 412"/>
              <a:gd name="T1" fmla="*/ 228 h 453"/>
              <a:gd name="T2" fmla="*/ 405 w 412"/>
              <a:gd name="T3" fmla="*/ 453 h 453"/>
              <a:gd name="T4" fmla="*/ 412 w 412"/>
              <a:gd name="T5" fmla="*/ 453 h 453"/>
              <a:gd name="T6" fmla="*/ 412 w 412"/>
              <a:gd name="T7" fmla="*/ 0 h 453"/>
              <a:gd name="T8" fmla="*/ 0 w 412"/>
              <a:gd name="T9" fmla="*/ 2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0" y="228"/>
                </a:moveTo>
                <a:lnTo>
                  <a:pt x="405" y="453"/>
                </a:lnTo>
                <a:lnTo>
                  <a:pt x="412" y="453"/>
                </a:lnTo>
                <a:lnTo>
                  <a:pt x="412" y="0"/>
                </a:lnTo>
                <a:lnTo>
                  <a:pt x="0" y="22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Freeform 90"/>
          <p:cNvSpPr>
            <a:spLocks/>
          </p:cNvSpPr>
          <p:nvPr/>
        </p:nvSpPr>
        <p:spPr bwMode="auto">
          <a:xfrm rot="5400000" flipH="1" flipV="1">
            <a:off x="730011" y="2593101"/>
            <a:ext cx="448245" cy="498291"/>
          </a:xfrm>
          <a:custGeom>
            <a:avLst/>
            <a:gdLst>
              <a:gd name="T0" fmla="*/ 0 w 412"/>
              <a:gd name="T1" fmla="*/ 0 h 458"/>
              <a:gd name="T2" fmla="*/ 412 w 412"/>
              <a:gd name="T3" fmla="*/ 230 h 458"/>
              <a:gd name="T4" fmla="*/ 0 w 412"/>
              <a:gd name="T5" fmla="*/ 458 h 458"/>
              <a:gd name="T6" fmla="*/ 0 w 412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8">
                <a:moveTo>
                  <a:pt x="0" y="0"/>
                </a:moveTo>
                <a:lnTo>
                  <a:pt x="412" y="230"/>
                </a:lnTo>
                <a:lnTo>
                  <a:pt x="0" y="458"/>
                </a:lnTo>
                <a:lnTo>
                  <a:pt x="0" y="0"/>
                </a:lnTo>
                <a:close/>
              </a:path>
            </a:pathLst>
          </a:custGeom>
          <a:solidFill>
            <a:srgbClr val="E9C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Freeform 91"/>
          <p:cNvSpPr>
            <a:spLocks/>
          </p:cNvSpPr>
          <p:nvPr/>
        </p:nvSpPr>
        <p:spPr bwMode="auto">
          <a:xfrm rot="5400000" flipH="1" flipV="1">
            <a:off x="482497" y="2593645"/>
            <a:ext cx="448245" cy="497204"/>
          </a:xfrm>
          <a:custGeom>
            <a:avLst/>
            <a:gdLst>
              <a:gd name="T0" fmla="*/ 412 w 412"/>
              <a:gd name="T1" fmla="*/ 457 h 457"/>
              <a:gd name="T2" fmla="*/ 0 w 412"/>
              <a:gd name="T3" fmla="*/ 227 h 457"/>
              <a:gd name="T4" fmla="*/ 412 w 412"/>
              <a:gd name="T5" fmla="*/ 0 h 457"/>
              <a:gd name="T6" fmla="*/ 412 w 412"/>
              <a:gd name="T7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7">
                <a:moveTo>
                  <a:pt x="412" y="457"/>
                </a:moveTo>
                <a:lnTo>
                  <a:pt x="0" y="227"/>
                </a:lnTo>
                <a:lnTo>
                  <a:pt x="412" y="0"/>
                </a:lnTo>
                <a:lnTo>
                  <a:pt x="412" y="4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Freeform 92"/>
          <p:cNvSpPr>
            <a:spLocks/>
          </p:cNvSpPr>
          <p:nvPr/>
        </p:nvSpPr>
        <p:spPr bwMode="auto">
          <a:xfrm rot="5400000" flipH="1" flipV="1">
            <a:off x="-12530" y="2595821"/>
            <a:ext cx="448245" cy="492852"/>
          </a:xfrm>
          <a:custGeom>
            <a:avLst/>
            <a:gdLst>
              <a:gd name="T0" fmla="*/ 402 w 412"/>
              <a:gd name="T1" fmla="*/ 0 h 453"/>
              <a:gd name="T2" fmla="*/ 0 w 412"/>
              <a:gd name="T3" fmla="*/ 223 h 453"/>
              <a:gd name="T4" fmla="*/ 412 w 412"/>
              <a:gd name="T5" fmla="*/ 453 h 453"/>
              <a:gd name="T6" fmla="*/ 412 w 412"/>
              <a:gd name="T7" fmla="*/ 0 h 453"/>
              <a:gd name="T8" fmla="*/ 402 w 412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402" y="0"/>
                </a:moveTo>
                <a:lnTo>
                  <a:pt x="0" y="223"/>
                </a:lnTo>
                <a:lnTo>
                  <a:pt x="412" y="453"/>
                </a:lnTo>
                <a:lnTo>
                  <a:pt x="412" y="0"/>
                </a:lnTo>
                <a:lnTo>
                  <a:pt x="402" y="0"/>
                </a:lnTo>
                <a:close/>
              </a:path>
            </a:pathLst>
          </a:custGeom>
          <a:solidFill>
            <a:srgbClr val="E9C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Freeform 93"/>
          <p:cNvSpPr>
            <a:spLocks/>
          </p:cNvSpPr>
          <p:nvPr/>
        </p:nvSpPr>
        <p:spPr bwMode="auto">
          <a:xfrm rot="5400000" flipH="1" flipV="1">
            <a:off x="-132207" y="2726378"/>
            <a:ext cx="437365" cy="242618"/>
          </a:xfrm>
          <a:custGeom>
            <a:avLst/>
            <a:gdLst>
              <a:gd name="T0" fmla="*/ 0 w 402"/>
              <a:gd name="T1" fmla="*/ 0 h 223"/>
              <a:gd name="T2" fmla="*/ 0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0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Freeform 94"/>
          <p:cNvSpPr>
            <a:spLocks/>
          </p:cNvSpPr>
          <p:nvPr/>
        </p:nvSpPr>
        <p:spPr bwMode="auto">
          <a:xfrm rot="5400000" flipH="1" flipV="1">
            <a:off x="1223407" y="2137785"/>
            <a:ext cx="447157" cy="498291"/>
          </a:xfrm>
          <a:custGeom>
            <a:avLst/>
            <a:gdLst>
              <a:gd name="T0" fmla="*/ 411 w 411"/>
              <a:gd name="T1" fmla="*/ 458 h 458"/>
              <a:gd name="T2" fmla="*/ 0 w 411"/>
              <a:gd name="T3" fmla="*/ 230 h 458"/>
              <a:gd name="T4" fmla="*/ 411 w 411"/>
              <a:gd name="T5" fmla="*/ 0 h 458"/>
              <a:gd name="T6" fmla="*/ 411 w 411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8">
                <a:moveTo>
                  <a:pt x="411" y="458"/>
                </a:moveTo>
                <a:lnTo>
                  <a:pt x="0" y="230"/>
                </a:lnTo>
                <a:lnTo>
                  <a:pt x="411" y="0"/>
                </a:lnTo>
                <a:lnTo>
                  <a:pt x="411" y="4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Freeform 95"/>
          <p:cNvSpPr>
            <a:spLocks/>
          </p:cNvSpPr>
          <p:nvPr/>
        </p:nvSpPr>
        <p:spPr bwMode="auto">
          <a:xfrm rot="5400000" flipH="1" flipV="1">
            <a:off x="730555" y="2145400"/>
            <a:ext cx="447157" cy="498291"/>
          </a:xfrm>
          <a:custGeom>
            <a:avLst/>
            <a:gdLst>
              <a:gd name="T0" fmla="*/ 411 w 411"/>
              <a:gd name="T1" fmla="*/ 458 h 458"/>
              <a:gd name="T2" fmla="*/ 0 w 411"/>
              <a:gd name="T3" fmla="*/ 230 h 458"/>
              <a:gd name="T4" fmla="*/ 411 w 411"/>
              <a:gd name="T5" fmla="*/ 0 h 458"/>
              <a:gd name="T6" fmla="*/ 411 w 411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8">
                <a:moveTo>
                  <a:pt x="411" y="458"/>
                </a:moveTo>
                <a:lnTo>
                  <a:pt x="0" y="230"/>
                </a:lnTo>
                <a:lnTo>
                  <a:pt x="411" y="0"/>
                </a:lnTo>
                <a:lnTo>
                  <a:pt x="411" y="45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Freeform 96"/>
          <p:cNvSpPr>
            <a:spLocks/>
          </p:cNvSpPr>
          <p:nvPr/>
        </p:nvSpPr>
        <p:spPr bwMode="auto">
          <a:xfrm rot="5400000" flipH="1" flipV="1">
            <a:off x="483041" y="2145944"/>
            <a:ext cx="447157" cy="497204"/>
          </a:xfrm>
          <a:custGeom>
            <a:avLst/>
            <a:gdLst>
              <a:gd name="T0" fmla="*/ 0 w 411"/>
              <a:gd name="T1" fmla="*/ 0 h 457"/>
              <a:gd name="T2" fmla="*/ 411 w 411"/>
              <a:gd name="T3" fmla="*/ 227 h 457"/>
              <a:gd name="T4" fmla="*/ 0 w 411"/>
              <a:gd name="T5" fmla="*/ 457 h 457"/>
              <a:gd name="T6" fmla="*/ 0 w 411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7">
                <a:moveTo>
                  <a:pt x="0" y="0"/>
                </a:moveTo>
                <a:lnTo>
                  <a:pt x="411" y="227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E9C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Freeform 97"/>
          <p:cNvSpPr>
            <a:spLocks/>
          </p:cNvSpPr>
          <p:nvPr/>
        </p:nvSpPr>
        <p:spPr bwMode="auto">
          <a:xfrm rot="5400000" flipH="1" flipV="1">
            <a:off x="-133295" y="2269429"/>
            <a:ext cx="439541" cy="242618"/>
          </a:xfrm>
          <a:custGeom>
            <a:avLst/>
            <a:gdLst>
              <a:gd name="T0" fmla="*/ 0 w 404"/>
              <a:gd name="T1" fmla="*/ 0 h 223"/>
              <a:gd name="T2" fmla="*/ 404 w 404"/>
              <a:gd name="T3" fmla="*/ 223 h 223"/>
              <a:gd name="T4" fmla="*/ 404 w 404"/>
              <a:gd name="T5" fmla="*/ 0 h 223"/>
              <a:gd name="T6" fmla="*/ 0 w 404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4" h="223">
                <a:moveTo>
                  <a:pt x="0" y="0"/>
                </a:moveTo>
                <a:lnTo>
                  <a:pt x="404" y="223"/>
                </a:lnTo>
                <a:lnTo>
                  <a:pt x="404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Freeform 98"/>
          <p:cNvSpPr>
            <a:spLocks/>
          </p:cNvSpPr>
          <p:nvPr/>
        </p:nvSpPr>
        <p:spPr bwMode="auto">
          <a:xfrm rot="5400000" flipH="1" flipV="1">
            <a:off x="1229935" y="1699331"/>
            <a:ext cx="444981" cy="498291"/>
          </a:xfrm>
          <a:custGeom>
            <a:avLst/>
            <a:gdLst>
              <a:gd name="T0" fmla="*/ 0 w 409"/>
              <a:gd name="T1" fmla="*/ 0 h 458"/>
              <a:gd name="T2" fmla="*/ 409 w 409"/>
              <a:gd name="T3" fmla="*/ 230 h 458"/>
              <a:gd name="T4" fmla="*/ 0 w 409"/>
              <a:gd name="T5" fmla="*/ 458 h 458"/>
              <a:gd name="T6" fmla="*/ 0 w 409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9" h="458">
                <a:moveTo>
                  <a:pt x="0" y="0"/>
                </a:moveTo>
                <a:lnTo>
                  <a:pt x="409" y="230"/>
                </a:lnTo>
                <a:lnTo>
                  <a:pt x="0" y="4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Freeform 99"/>
          <p:cNvSpPr>
            <a:spLocks/>
          </p:cNvSpPr>
          <p:nvPr/>
        </p:nvSpPr>
        <p:spPr bwMode="auto">
          <a:xfrm rot="5400000" flipH="1" flipV="1">
            <a:off x="981877" y="1699331"/>
            <a:ext cx="444981" cy="498291"/>
          </a:xfrm>
          <a:custGeom>
            <a:avLst/>
            <a:gdLst>
              <a:gd name="T0" fmla="*/ 409 w 409"/>
              <a:gd name="T1" fmla="*/ 458 h 458"/>
              <a:gd name="T2" fmla="*/ 0 w 409"/>
              <a:gd name="T3" fmla="*/ 228 h 458"/>
              <a:gd name="T4" fmla="*/ 409 w 409"/>
              <a:gd name="T5" fmla="*/ 0 h 458"/>
              <a:gd name="T6" fmla="*/ 409 w 409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9" h="458">
                <a:moveTo>
                  <a:pt x="409" y="458"/>
                </a:moveTo>
                <a:lnTo>
                  <a:pt x="0" y="228"/>
                </a:lnTo>
                <a:lnTo>
                  <a:pt x="409" y="0"/>
                </a:lnTo>
                <a:lnTo>
                  <a:pt x="409" y="458"/>
                </a:lnTo>
                <a:close/>
              </a:path>
            </a:pathLst>
          </a:custGeom>
          <a:solidFill>
            <a:schemeClr val="accent3">
              <a:lumMod val="25000"/>
              <a:lumOff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Freeform 101"/>
          <p:cNvSpPr>
            <a:spLocks/>
          </p:cNvSpPr>
          <p:nvPr/>
        </p:nvSpPr>
        <p:spPr bwMode="auto">
          <a:xfrm rot="5400000" flipH="1" flipV="1">
            <a:off x="233896" y="1699875"/>
            <a:ext cx="444981" cy="497204"/>
          </a:xfrm>
          <a:custGeom>
            <a:avLst/>
            <a:gdLst>
              <a:gd name="T0" fmla="*/ 0 w 409"/>
              <a:gd name="T1" fmla="*/ 0 h 457"/>
              <a:gd name="T2" fmla="*/ 409 w 409"/>
              <a:gd name="T3" fmla="*/ 230 h 457"/>
              <a:gd name="T4" fmla="*/ 0 w 409"/>
              <a:gd name="T5" fmla="*/ 457 h 457"/>
              <a:gd name="T6" fmla="*/ 0 w 409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9" h="457">
                <a:moveTo>
                  <a:pt x="0" y="0"/>
                </a:moveTo>
                <a:lnTo>
                  <a:pt x="409" y="230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Freeform 102"/>
          <p:cNvSpPr>
            <a:spLocks/>
          </p:cNvSpPr>
          <p:nvPr/>
        </p:nvSpPr>
        <p:spPr bwMode="auto">
          <a:xfrm rot="5400000" flipH="1" flipV="1">
            <a:off x="-10898" y="1702051"/>
            <a:ext cx="444981" cy="492852"/>
          </a:xfrm>
          <a:custGeom>
            <a:avLst/>
            <a:gdLst>
              <a:gd name="T0" fmla="*/ 402 w 409"/>
              <a:gd name="T1" fmla="*/ 0 h 453"/>
              <a:gd name="T2" fmla="*/ 0 w 409"/>
              <a:gd name="T3" fmla="*/ 223 h 453"/>
              <a:gd name="T4" fmla="*/ 409 w 409"/>
              <a:gd name="T5" fmla="*/ 453 h 453"/>
              <a:gd name="T6" fmla="*/ 409 w 409"/>
              <a:gd name="T7" fmla="*/ 0 h 453"/>
              <a:gd name="T8" fmla="*/ 402 w 409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" h="453">
                <a:moveTo>
                  <a:pt x="402" y="0"/>
                </a:moveTo>
                <a:lnTo>
                  <a:pt x="0" y="223"/>
                </a:lnTo>
                <a:lnTo>
                  <a:pt x="409" y="453"/>
                </a:lnTo>
                <a:lnTo>
                  <a:pt x="409" y="0"/>
                </a:lnTo>
                <a:lnTo>
                  <a:pt x="40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Freeform 103"/>
          <p:cNvSpPr>
            <a:spLocks/>
          </p:cNvSpPr>
          <p:nvPr/>
        </p:nvSpPr>
        <p:spPr bwMode="auto">
          <a:xfrm rot="5400000" flipH="1" flipV="1">
            <a:off x="-132207" y="1830975"/>
            <a:ext cx="437365" cy="242618"/>
          </a:xfrm>
          <a:custGeom>
            <a:avLst/>
            <a:gdLst>
              <a:gd name="T0" fmla="*/ 0 w 402"/>
              <a:gd name="T1" fmla="*/ 0 h 223"/>
              <a:gd name="T2" fmla="*/ 0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0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Freeform 104"/>
          <p:cNvSpPr>
            <a:spLocks/>
          </p:cNvSpPr>
          <p:nvPr/>
        </p:nvSpPr>
        <p:spPr bwMode="auto">
          <a:xfrm rot="5400000" flipH="1" flipV="1">
            <a:off x="1228303" y="1252718"/>
            <a:ext cx="448245" cy="498291"/>
          </a:xfrm>
          <a:custGeom>
            <a:avLst/>
            <a:gdLst>
              <a:gd name="T0" fmla="*/ 412 w 412"/>
              <a:gd name="T1" fmla="*/ 458 h 458"/>
              <a:gd name="T2" fmla="*/ 0 w 412"/>
              <a:gd name="T3" fmla="*/ 230 h 458"/>
              <a:gd name="T4" fmla="*/ 412 w 412"/>
              <a:gd name="T5" fmla="*/ 0 h 458"/>
              <a:gd name="T6" fmla="*/ 412 w 412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8">
                <a:moveTo>
                  <a:pt x="412" y="458"/>
                </a:moveTo>
                <a:lnTo>
                  <a:pt x="0" y="230"/>
                </a:lnTo>
                <a:lnTo>
                  <a:pt x="412" y="0"/>
                </a:lnTo>
                <a:lnTo>
                  <a:pt x="412" y="4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Freeform 105"/>
          <p:cNvSpPr>
            <a:spLocks/>
          </p:cNvSpPr>
          <p:nvPr/>
        </p:nvSpPr>
        <p:spPr bwMode="auto">
          <a:xfrm rot="5400000" flipH="1" flipV="1">
            <a:off x="730011" y="1252718"/>
            <a:ext cx="448245" cy="498291"/>
          </a:xfrm>
          <a:custGeom>
            <a:avLst/>
            <a:gdLst>
              <a:gd name="T0" fmla="*/ 412 w 412"/>
              <a:gd name="T1" fmla="*/ 458 h 458"/>
              <a:gd name="T2" fmla="*/ 0 w 412"/>
              <a:gd name="T3" fmla="*/ 230 h 458"/>
              <a:gd name="T4" fmla="*/ 412 w 412"/>
              <a:gd name="T5" fmla="*/ 0 h 458"/>
              <a:gd name="T6" fmla="*/ 412 w 412"/>
              <a:gd name="T7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8">
                <a:moveTo>
                  <a:pt x="412" y="458"/>
                </a:moveTo>
                <a:lnTo>
                  <a:pt x="0" y="230"/>
                </a:lnTo>
                <a:lnTo>
                  <a:pt x="412" y="0"/>
                </a:lnTo>
                <a:lnTo>
                  <a:pt x="412" y="45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Freeform 106"/>
          <p:cNvSpPr>
            <a:spLocks/>
          </p:cNvSpPr>
          <p:nvPr/>
        </p:nvSpPr>
        <p:spPr bwMode="auto">
          <a:xfrm rot="5400000" flipH="1" flipV="1">
            <a:off x="482497" y="1253262"/>
            <a:ext cx="448245" cy="497204"/>
          </a:xfrm>
          <a:custGeom>
            <a:avLst/>
            <a:gdLst>
              <a:gd name="T0" fmla="*/ 0 w 412"/>
              <a:gd name="T1" fmla="*/ 0 h 457"/>
              <a:gd name="T2" fmla="*/ 412 w 412"/>
              <a:gd name="T3" fmla="*/ 227 h 457"/>
              <a:gd name="T4" fmla="*/ 0 w 412"/>
              <a:gd name="T5" fmla="*/ 457 h 457"/>
              <a:gd name="T6" fmla="*/ 0 w 412"/>
              <a:gd name="T7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7">
                <a:moveTo>
                  <a:pt x="0" y="0"/>
                </a:moveTo>
                <a:lnTo>
                  <a:pt x="412" y="227"/>
                </a:lnTo>
                <a:lnTo>
                  <a:pt x="0" y="457"/>
                </a:lnTo>
                <a:lnTo>
                  <a:pt x="0" y="0"/>
                </a:lnTo>
                <a:close/>
              </a:path>
            </a:pathLst>
          </a:custGeom>
          <a:solidFill>
            <a:srgbClr val="E9C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Freeform 107"/>
          <p:cNvSpPr>
            <a:spLocks/>
          </p:cNvSpPr>
          <p:nvPr/>
        </p:nvSpPr>
        <p:spPr bwMode="auto">
          <a:xfrm rot="5400000" flipH="1" flipV="1">
            <a:off x="232264" y="1253262"/>
            <a:ext cx="448245" cy="497204"/>
          </a:xfrm>
          <a:custGeom>
            <a:avLst/>
            <a:gdLst>
              <a:gd name="T0" fmla="*/ 412 w 412"/>
              <a:gd name="T1" fmla="*/ 457 h 457"/>
              <a:gd name="T2" fmla="*/ 0 w 412"/>
              <a:gd name="T3" fmla="*/ 230 h 457"/>
              <a:gd name="T4" fmla="*/ 412 w 412"/>
              <a:gd name="T5" fmla="*/ 0 h 457"/>
              <a:gd name="T6" fmla="*/ 412 w 412"/>
              <a:gd name="T7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2" h="457">
                <a:moveTo>
                  <a:pt x="412" y="457"/>
                </a:moveTo>
                <a:lnTo>
                  <a:pt x="0" y="230"/>
                </a:lnTo>
                <a:lnTo>
                  <a:pt x="412" y="0"/>
                </a:lnTo>
                <a:lnTo>
                  <a:pt x="412" y="4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Freeform 108"/>
          <p:cNvSpPr>
            <a:spLocks/>
          </p:cNvSpPr>
          <p:nvPr/>
        </p:nvSpPr>
        <p:spPr bwMode="auto">
          <a:xfrm rot="5400000" flipH="1" flipV="1">
            <a:off x="-12530" y="1255438"/>
            <a:ext cx="448245" cy="492852"/>
          </a:xfrm>
          <a:custGeom>
            <a:avLst/>
            <a:gdLst>
              <a:gd name="T0" fmla="*/ 0 w 412"/>
              <a:gd name="T1" fmla="*/ 0 h 453"/>
              <a:gd name="T2" fmla="*/ 0 w 412"/>
              <a:gd name="T3" fmla="*/ 453 h 453"/>
              <a:gd name="T4" fmla="*/ 412 w 412"/>
              <a:gd name="T5" fmla="*/ 223 h 453"/>
              <a:gd name="T6" fmla="*/ 10 w 412"/>
              <a:gd name="T7" fmla="*/ 0 h 453"/>
              <a:gd name="T8" fmla="*/ 0 w 412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453">
                <a:moveTo>
                  <a:pt x="0" y="0"/>
                </a:moveTo>
                <a:lnTo>
                  <a:pt x="0" y="453"/>
                </a:lnTo>
                <a:lnTo>
                  <a:pt x="412" y="223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Freeform 109"/>
          <p:cNvSpPr>
            <a:spLocks/>
          </p:cNvSpPr>
          <p:nvPr/>
        </p:nvSpPr>
        <p:spPr bwMode="auto">
          <a:xfrm rot="5400000" flipH="1" flipV="1">
            <a:off x="-132207" y="1375115"/>
            <a:ext cx="437365" cy="242618"/>
          </a:xfrm>
          <a:custGeom>
            <a:avLst/>
            <a:gdLst>
              <a:gd name="T0" fmla="*/ 0 w 402"/>
              <a:gd name="T1" fmla="*/ 0 h 223"/>
              <a:gd name="T2" fmla="*/ 402 w 402"/>
              <a:gd name="T3" fmla="*/ 223 h 223"/>
              <a:gd name="T4" fmla="*/ 402 w 402"/>
              <a:gd name="T5" fmla="*/ 0 h 223"/>
              <a:gd name="T6" fmla="*/ 0 w 402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2" h="223">
                <a:moveTo>
                  <a:pt x="0" y="0"/>
                </a:moveTo>
                <a:lnTo>
                  <a:pt x="402" y="223"/>
                </a:lnTo>
                <a:lnTo>
                  <a:pt x="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Freeform 112"/>
          <p:cNvSpPr>
            <a:spLocks/>
          </p:cNvSpPr>
          <p:nvPr/>
        </p:nvSpPr>
        <p:spPr bwMode="auto">
          <a:xfrm rot="5400000" flipH="1" flipV="1">
            <a:off x="483041" y="805561"/>
            <a:ext cx="447157" cy="497204"/>
          </a:xfrm>
          <a:custGeom>
            <a:avLst/>
            <a:gdLst>
              <a:gd name="T0" fmla="*/ 411 w 411"/>
              <a:gd name="T1" fmla="*/ 457 h 457"/>
              <a:gd name="T2" fmla="*/ 0 w 411"/>
              <a:gd name="T3" fmla="*/ 227 h 457"/>
              <a:gd name="T4" fmla="*/ 411 w 411"/>
              <a:gd name="T5" fmla="*/ 0 h 457"/>
              <a:gd name="T6" fmla="*/ 411 w 411"/>
              <a:gd name="T7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7">
                <a:moveTo>
                  <a:pt x="411" y="457"/>
                </a:moveTo>
                <a:lnTo>
                  <a:pt x="0" y="227"/>
                </a:lnTo>
                <a:lnTo>
                  <a:pt x="411" y="0"/>
                </a:lnTo>
                <a:lnTo>
                  <a:pt x="411" y="457"/>
                </a:lnTo>
                <a:close/>
              </a:path>
            </a:pathLst>
          </a:custGeom>
          <a:solidFill>
            <a:srgbClr val="E9C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Freeform 113"/>
          <p:cNvSpPr>
            <a:spLocks/>
          </p:cNvSpPr>
          <p:nvPr/>
        </p:nvSpPr>
        <p:spPr bwMode="auto">
          <a:xfrm rot="5400000" flipH="1" flipV="1">
            <a:off x="-11986" y="807737"/>
            <a:ext cx="447157" cy="492852"/>
          </a:xfrm>
          <a:custGeom>
            <a:avLst/>
            <a:gdLst>
              <a:gd name="T0" fmla="*/ 404 w 411"/>
              <a:gd name="T1" fmla="*/ 0 h 453"/>
              <a:gd name="T2" fmla="*/ 0 w 411"/>
              <a:gd name="T3" fmla="*/ 223 h 453"/>
              <a:gd name="T4" fmla="*/ 411 w 411"/>
              <a:gd name="T5" fmla="*/ 453 h 453"/>
              <a:gd name="T6" fmla="*/ 411 w 411"/>
              <a:gd name="T7" fmla="*/ 0 h 453"/>
              <a:gd name="T8" fmla="*/ 404 w 411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453">
                <a:moveTo>
                  <a:pt x="404" y="0"/>
                </a:moveTo>
                <a:lnTo>
                  <a:pt x="0" y="223"/>
                </a:lnTo>
                <a:lnTo>
                  <a:pt x="411" y="453"/>
                </a:lnTo>
                <a:lnTo>
                  <a:pt x="411" y="0"/>
                </a:lnTo>
                <a:lnTo>
                  <a:pt x="40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" name="Freeform 114"/>
          <p:cNvSpPr>
            <a:spLocks/>
          </p:cNvSpPr>
          <p:nvPr/>
        </p:nvSpPr>
        <p:spPr bwMode="auto">
          <a:xfrm rot="5400000" flipH="1" flipV="1">
            <a:off x="-133295" y="936662"/>
            <a:ext cx="439541" cy="242618"/>
          </a:xfrm>
          <a:custGeom>
            <a:avLst/>
            <a:gdLst>
              <a:gd name="T0" fmla="*/ 0 w 404"/>
              <a:gd name="T1" fmla="*/ 0 h 223"/>
              <a:gd name="T2" fmla="*/ 0 w 404"/>
              <a:gd name="T3" fmla="*/ 223 h 223"/>
              <a:gd name="T4" fmla="*/ 404 w 404"/>
              <a:gd name="T5" fmla="*/ 0 h 223"/>
              <a:gd name="T6" fmla="*/ 0 w 404"/>
              <a:gd name="T7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4" h="223">
                <a:moveTo>
                  <a:pt x="0" y="0"/>
                </a:moveTo>
                <a:lnTo>
                  <a:pt x="0" y="223"/>
                </a:lnTo>
                <a:lnTo>
                  <a:pt x="40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Freeform 100"/>
          <p:cNvSpPr>
            <a:spLocks/>
          </p:cNvSpPr>
          <p:nvPr/>
        </p:nvSpPr>
        <p:spPr bwMode="auto">
          <a:xfrm rot="5400000" flipH="1" flipV="1">
            <a:off x="731643" y="1699331"/>
            <a:ext cx="444980" cy="498292"/>
          </a:xfrm>
          <a:custGeom>
            <a:avLst/>
            <a:gdLst>
              <a:gd name="T0" fmla="*/ 0 w 409"/>
              <a:gd name="T1" fmla="*/ 0 h 458"/>
              <a:gd name="T2" fmla="*/ 409 w 409"/>
              <a:gd name="T3" fmla="*/ 230 h 458"/>
              <a:gd name="T4" fmla="*/ 0 w 409"/>
              <a:gd name="T5" fmla="*/ 458 h 458"/>
              <a:gd name="T6" fmla="*/ 0 w 409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9" h="458">
                <a:moveTo>
                  <a:pt x="0" y="0"/>
                </a:moveTo>
                <a:lnTo>
                  <a:pt x="409" y="230"/>
                </a:lnTo>
                <a:lnTo>
                  <a:pt x="0" y="4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Freeform 87"/>
          <p:cNvSpPr>
            <a:spLocks/>
          </p:cNvSpPr>
          <p:nvPr/>
        </p:nvSpPr>
        <p:spPr bwMode="auto">
          <a:xfrm rot="5400000" flipH="1" flipV="1">
            <a:off x="-11986" y="3043522"/>
            <a:ext cx="447157" cy="492852"/>
          </a:xfrm>
          <a:custGeom>
            <a:avLst/>
            <a:gdLst>
              <a:gd name="T0" fmla="*/ 0 w 411"/>
              <a:gd name="T1" fmla="*/ 0 h 453"/>
              <a:gd name="T2" fmla="*/ 0 w 411"/>
              <a:gd name="T3" fmla="*/ 453 h 453"/>
              <a:gd name="T4" fmla="*/ 411 w 411"/>
              <a:gd name="T5" fmla="*/ 223 h 453"/>
              <a:gd name="T6" fmla="*/ 7 w 411"/>
              <a:gd name="T7" fmla="*/ 0 h 453"/>
              <a:gd name="T8" fmla="*/ 0 w 411"/>
              <a:gd name="T9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453">
                <a:moveTo>
                  <a:pt x="0" y="0"/>
                </a:moveTo>
                <a:lnTo>
                  <a:pt x="0" y="453"/>
                </a:lnTo>
                <a:lnTo>
                  <a:pt x="411" y="223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Freeform 111"/>
          <p:cNvSpPr>
            <a:spLocks/>
          </p:cNvSpPr>
          <p:nvPr/>
        </p:nvSpPr>
        <p:spPr bwMode="auto">
          <a:xfrm rot="5400000" flipH="1" flipV="1">
            <a:off x="730556" y="805018"/>
            <a:ext cx="447157" cy="498292"/>
          </a:xfrm>
          <a:custGeom>
            <a:avLst/>
            <a:gdLst>
              <a:gd name="T0" fmla="*/ 0 w 411"/>
              <a:gd name="T1" fmla="*/ 0 h 458"/>
              <a:gd name="T2" fmla="*/ 411 w 411"/>
              <a:gd name="T3" fmla="*/ 230 h 458"/>
              <a:gd name="T4" fmla="*/ 0 w 411"/>
              <a:gd name="T5" fmla="*/ 458 h 458"/>
              <a:gd name="T6" fmla="*/ 0 w 411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58">
                <a:moveTo>
                  <a:pt x="0" y="0"/>
                </a:moveTo>
                <a:lnTo>
                  <a:pt x="411" y="230"/>
                </a:lnTo>
                <a:lnTo>
                  <a:pt x="0" y="458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24877" y="3215385"/>
            <a:ext cx="5660414" cy="377026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rgbClr val="262626"/>
                </a:solidFill>
                <a:latin typeface="Century Gothic"/>
                <a:cs typeface="Century Gothic"/>
              </a:rPr>
              <a:t>From a growing bank to a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entury Gothic"/>
                <a:cs typeface="Century Gothic"/>
              </a:rPr>
              <a:t>Stronger Bank!</a:t>
            </a:r>
          </a:p>
        </p:txBody>
      </p:sp>
      <p:sp>
        <p:nvSpPr>
          <p:cNvPr id="25" name="Date Placeholder 8">
            <a:extLst>
              <a:ext uri="{FF2B5EF4-FFF2-40B4-BE49-F238E27FC236}">
                <a16:creationId xmlns:a16="http://schemas.microsoft.com/office/drawing/2014/main" id="{5E305328-E3AE-0CFD-3EA0-417DC90C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C36F1256-3361-49F1-B2FF-60EA3D498854}" type="datetime2">
              <a:rPr lang="en-US" smtClean="0"/>
              <a:t>Tuesday, September 6,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13 -0.13271 L 4.16667E-6 -1.23457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65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92 -0.28087 L 2.5E-6 4.5679E-6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14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92 -0.57747 L -0.00017 0.00031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8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663 -0.39043 L -1.94444E-6 1.23457E-7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95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76 -0.90216 L -2.5E-6 -3.82716E-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453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65 -0.12438 L 3.61111E-6 -1.48148E-6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6" y="62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962 -0.7824 L -2.77778E-7 -4.44444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2" y="391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99 -0.63611 L -2.77778E-7 9.87654E-7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318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524 -0.4247 L -2.22222E-6 4.69136E-6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215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0216 L -2.77778E-7 -1.97531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10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3 -0.43302 L -1.11111E-6 -1.60494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212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253 -0.78519 L -8.64109E-17 -4.69136E-6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70" y="3929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767 -0.04198 L 3.33333E-6 3.95062E-6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209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146 -0.07284 L -5.55556E-7 -4.5679E-6 " pathEditMode="relative" rAng="0" ptsTypes="AA">
                                      <p:cBhvr>
                                        <p:cTn id="3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26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12 -0.30401 L 1.66667E-6 3.95062E-6 " pathEditMode="relative" rAng="0" ptsTypes="AA">
                                      <p:cBhvr>
                                        <p:cTn id="34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30" y="1515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91 -0.43365 L -3.88889E-6 4.93827E-7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2185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288 -0.7824 L 2.5E-6 -1.23457E-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3" y="390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246 -0.12901 L 8.38901E-17 -2.77556E-17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737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12 -0.11666 L 8.38901E-17 8.64198E-7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623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0.13703 L 8.38901E-17 3.95062E-6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-68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09 0.73858 L 1.11111E-6 4.69136E-6 " pathEditMode="relative" rAng="0" ptsTypes="AA">
                                      <p:cBhvr>
                                        <p:cTn id="46" dur="4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19" y="-3703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36 0.5034 L 1.32544E-17 -3.82716E-6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-2484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857 -0.10123 L 5E-6 3.20988E-6 " pathEditMode="relative" rAng="0" ptsTypes="AA">
                                      <p:cBhvr>
                                        <p:cTn id="50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55" y="537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37 0.21574 L 2.77778E-7 -4.93827E-7 " pathEditMode="relative" rAng="0" ptsTypes="AA">
                                      <p:cBhvr>
                                        <p:cTn id="52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080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827 -0.45556 L -0.00034 1.35802E-6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31" y="227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726 0.17932 L -2.5E-6 4.81481E-6 " pathEditMode="relative" rAng="0" ptsTypes="AA">
                                      <p:cBhvr>
                                        <p:cTn id="56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9" y="-925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725 0.82469 L -0.0007 0.00123 " pathEditMode="relative" rAng="0" ptsTypes="AA">
                                      <p:cBhvr>
                                        <p:cTn id="58" dur="4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6" y="-4117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86 0.21543 L -2.5E-6 -4.07407E-6 " pathEditMode="relative" rAng="0" ptsTypes="AA">
                                      <p:cBhvr>
                                        <p:cTn id="60" dur="4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-1111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712 -0.2176 L -0.00087 3.58025E-6 " pathEditMode="relative" rAng="0" ptsTypes="AA">
                                      <p:cBhvr>
                                        <p:cTn id="62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99" y="1086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74 0.21666 L 1.11111E-6 -3.45679E-6 " pathEditMode="relative" rAng="0" ptsTypes="AA">
                                      <p:cBhvr>
                                        <p:cTn id="64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1092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97 0.45216 L 8.33333E-7 8.64198E-7 " pathEditMode="relative" rAng="0" ptsTypes="AA">
                                      <p:cBhvr>
                                        <p:cTn id="66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-2262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24 -0.2463 L 1.11111E-6 -2.34568E-6 " pathEditMode="relative" rAng="0" ptsTypes="AA">
                                      <p:cBhvr>
                                        <p:cTn id="68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123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63 0.39074 L 1.11111E-6 2.59259E-6 " pathEditMode="relative" rAng="0" ptsTypes="AA">
                                      <p:cBhvr>
                                        <p:cTn id="70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7" y="-1929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226 -0.04506 L -2.5E-6 2.46914E-6 " pathEditMode="relative" rAng="0" ptsTypes="AA">
                                      <p:cBhvr>
                                        <p:cTn id="72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39" y="219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5 0.3892 L 1.11111E-6 -3.08642E-6 " pathEditMode="relative" rAng="0" ptsTypes="AA">
                                      <p:cBhvr>
                                        <p:cTn id="74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1929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68 0.37099 L -1.94444E-6 -2.22222E-6 " pathEditMode="relative" rAng="0" ptsTypes="AA">
                                      <p:cBhvr>
                                        <p:cTn id="7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78" y="-182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33 -0.10247 L -2.77778E-6 3.95062E-6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2" y="521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28 0.87592 L -3.33333E-6 -1.7284E-6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-4373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941 0.64445 L 0.00017 -3.95062E-6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62" y="-3222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24 0.5571 L 3.88889E-6 -2.22222E-6 " pathEditMode="relative" rAng="0" ptsTypes="AA">
                                      <p:cBhvr>
                                        <p:cTn id="84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-2756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0.43981 L 2.77778E-7 -0.00155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2206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101 -0.07624 L -2.5E-6 -2.22222E-6 " pathEditMode="relative" rAng="0" ptsTypes="AA">
                                      <p:cBhvr>
                                        <p:cTn id="88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76" y="419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223 0.17932 L 1.11111E-6 2.83951E-6 " pathEditMode="relative" rAng="0" ptsTypes="AA">
                                      <p:cBhvr>
                                        <p:cTn id="90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76" y="-879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0.38395 L -0.00069 0.00093 " pathEditMode="relative" rAng="0" ptsTypes="AA">
                                      <p:cBhvr>
                                        <p:cTn id="92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5" y="-1916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17 0.39167 L -3.33333E-6 3.7037E-6 " pathEditMode="relative" rAng="0" ptsTypes="AA">
                                      <p:cBhvr>
                                        <p:cTn id="9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1996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58 0.92708 L 0.02691 0.19861 " pathEditMode="relative" rAng="0" ptsTypes="AA">
                                      <p:cBhvr>
                                        <p:cTn id="96" dur="40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-364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56 0.13024 L 5.55556E-7 -1.60494E-6 " pathEditMode="relative" rAng="0" ptsTypes="AA">
                                      <p:cBhvr>
                                        <p:cTn id="98" dur="4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-611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41 0.90185 L -2.5E-6 -3.95062E-6 " pathEditMode="relative" rAng="0" ptsTypes="AA">
                                      <p:cBhvr>
                                        <p:cTn id="100" dur="4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7" y="-45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04 0.49043 L -0.00086 -0.00154 " pathEditMode="relative" rAng="0" ptsTypes="AA">
                                      <p:cBhvr>
                                        <p:cTn id="102" dur="4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-2459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344 0.13117 L -0.00017 0.00062 " pathEditMode="relative" rAng="0" ptsTypes="AA">
                                      <p:cBhvr>
                                        <p:cTn id="104" dur="4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81" y="-654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0.29352 L 0.00017 0.00061 " pathEditMode="relative" rAng="0" ptsTypes="AA">
                                      <p:cBhvr>
                                        <p:cTn id="106" dur="4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49" y="-1466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04 0.26203 L 0.00017 -0.00216 " pathEditMode="relative" rAng="0" ptsTypes="AA">
                                      <p:cBhvr>
                                        <p:cTn id="108" dur="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-1321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26 0.19476 L -3.05556E-6 3.20988E-6 " pathEditMode="relative" rAng="0" ptsTypes="AA">
                                      <p:cBhvr>
                                        <p:cTn id="110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81" y="-944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73 -0.46265 L 0.00017 0.00155 " pathEditMode="relative" rAng="0" ptsTypes="AA">
                                      <p:cBhvr>
                                        <p:cTn id="112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8" y="2321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06 0.13055 L 3.61111E-6 3.58025E-6 " pathEditMode="relative" rAng="0" ptsTypes="AA">
                                      <p:cBhvr>
                                        <p:cTn id="114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-654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15 0.21574 L 2.77778E-7 -0.00124 " pathEditMode="relative" rAng="0" ptsTypes="AA">
                                      <p:cBhvr>
                                        <p:cTn id="116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16" y="-10864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886700" cy="4021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2D8A"/>
                </a:solidFill>
              </a:rPr>
              <a:t>Capital &amp; Major Shareholders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" t="821" r="1194" b="60454"/>
          <a:stretch/>
        </p:blipFill>
        <p:spPr>
          <a:xfrm>
            <a:off x="381000" y="1048138"/>
            <a:ext cx="3675191" cy="2439488"/>
          </a:xfrm>
          <a:prstGeom prst="rect">
            <a:avLst/>
          </a:prstGeom>
          <a:ln w="228600" cap="sq" cmpd="thickThin">
            <a:solidFill>
              <a:srgbClr val="702D8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8842"/>
          <a:stretch/>
        </p:blipFill>
        <p:spPr>
          <a:xfrm>
            <a:off x="4648200" y="1048138"/>
            <a:ext cx="4215943" cy="4761723"/>
          </a:xfrm>
          <a:prstGeom prst="rect">
            <a:avLst/>
          </a:prstGeom>
          <a:ln w="228600" cap="sq" cmpd="thickThin">
            <a:solidFill>
              <a:srgbClr val="702D8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899DF33B-121D-FA3D-F3C3-E1124CBA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065352F-96B0-478D-E473-3D46158B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</p:spPr>
        <p:txBody>
          <a:bodyPr/>
          <a:lstStyle/>
          <a:p>
            <a:r>
              <a:rPr lang="en-US"/>
              <a:t>Copyright © Bank Nizwa. All Rights Reserved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B9310C6-72B8-EE16-6F8C-5D11EE89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6629400"/>
            <a:ext cx="2130552" cy="228600"/>
          </a:xfrm>
        </p:spPr>
        <p:txBody>
          <a:bodyPr/>
          <a:lstStyle/>
          <a:p>
            <a:fld id="{0CF4AFB5-A841-4ABB-B50D-EFB970C5D1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8962678" y="3427269"/>
            <a:ext cx="150936" cy="13708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098" y="3524238"/>
            <a:ext cx="34289" cy="9732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022905" y="2395099"/>
            <a:ext cx="37415" cy="10321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5366" y="3527702"/>
            <a:ext cx="34289" cy="9732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2488024" y="2398564"/>
            <a:ext cx="37415" cy="10321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29590" y="3524243"/>
            <a:ext cx="34289" cy="9732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3987781" y="2395104"/>
            <a:ext cx="37415" cy="10321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4824" y="3520782"/>
            <a:ext cx="34289" cy="9732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5702278" y="2398570"/>
            <a:ext cx="37415" cy="10321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98123" y="3520775"/>
            <a:ext cx="34289" cy="9732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7332478" y="2398564"/>
            <a:ext cx="37415" cy="103217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94305" y="2381248"/>
            <a:ext cx="557340" cy="284018"/>
          </a:xfrm>
          <a:prstGeom prst="roundRect">
            <a:avLst/>
          </a:prstGeom>
          <a:solidFill>
            <a:srgbClr val="702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2013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79521" y="2381242"/>
            <a:ext cx="557340" cy="284018"/>
          </a:xfrm>
          <a:prstGeom prst="roundRect">
            <a:avLst/>
          </a:prstGeom>
          <a:solidFill>
            <a:srgbClr val="702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23847" y="2381247"/>
            <a:ext cx="557340" cy="284018"/>
          </a:xfrm>
          <a:prstGeom prst="roundRect">
            <a:avLst/>
          </a:prstGeom>
          <a:solidFill>
            <a:srgbClr val="702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474374" y="2381246"/>
            <a:ext cx="557340" cy="284018"/>
          </a:xfrm>
          <a:prstGeom prst="roundRect">
            <a:avLst/>
          </a:prstGeom>
          <a:solidFill>
            <a:srgbClr val="702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2019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108039" y="2381242"/>
            <a:ext cx="535254" cy="284018"/>
          </a:xfrm>
          <a:prstGeom prst="roundRect">
            <a:avLst/>
          </a:prstGeom>
          <a:solidFill>
            <a:srgbClr val="702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2021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86493" y="4286253"/>
            <a:ext cx="557309" cy="284018"/>
          </a:xfrm>
          <a:prstGeom prst="roundRect">
            <a:avLst/>
          </a:prstGeom>
          <a:solidFill>
            <a:srgbClr val="702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41020" y="4286252"/>
            <a:ext cx="557309" cy="284018"/>
          </a:xfrm>
          <a:prstGeom prst="roundRect">
            <a:avLst/>
          </a:prstGeom>
          <a:solidFill>
            <a:srgbClr val="702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006523" y="4286251"/>
            <a:ext cx="573245" cy="284018"/>
          </a:xfrm>
          <a:prstGeom prst="roundRect">
            <a:avLst/>
          </a:prstGeom>
          <a:solidFill>
            <a:srgbClr val="702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2016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19447" y="4286251"/>
            <a:ext cx="580494" cy="284018"/>
          </a:xfrm>
          <a:prstGeom prst="roundRect">
            <a:avLst/>
          </a:prstGeom>
          <a:solidFill>
            <a:srgbClr val="702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2014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9094" y="4286251"/>
            <a:ext cx="543785" cy="284018"/>
          </a:xfrm>
          <a:prstGeom prst="roundRect">
            <a:avLst/>
          </a:prstGeom>
          <a:solidFill>
            <a:srgbClr val="702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2012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00896" y="3517313"/>
            <a:ext cx="34289" cy="9732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89266" y="4282790"/>
            <a:ext cx="543785" cy="284018"/>
          </a:xfrm>
          <a:prstGeom prst="roundRect">
            <a:avLst/>
          </a:prstGeom>
          <a:solidFill>
            <a:srgbClr val="702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2022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305" y="4622383"/>
            <a:ext cx="11387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License granted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LPO Issued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31" name="Rectangle 30"/>
          <p:cNvSpPr/>
          <p:nvPr/>
        </p:nvSpPr>
        <p:spPr>
          <a:xfrm>
            <a:off x="422163" y="1783957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/>
              <a:t>First Islamic Bank in</a:t>
            </a:r>
          </a:p>
          <a:p>
            <a:r>
              <a:rPr lang="en-US" sz="900" dirty="0"/>
              <a:t>Oman opened officially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77593" y="4636644"/>
            <a:ext cx="16324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Completed Major Product offering for Retail and Corporate customers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803055" y="1959308"/>
            <a:ext cx="13086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5 years strategy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45208" y="4587589"/>
            <a:ext cx="150906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Commercial Finance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25% customer base 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       increase</a:t>
            </a:r>
            <a:endParaRPr lang="en-US" sz="1050" dirty="0">
              <a:solidFill>
                <a:schemeClr val="accent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Mobile branch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11673" y="1723344"/>
            <a:ext cx="1627690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Wealth Management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Highest growth rate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 First Rating by Moody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152823" y="4587589"/>
            <a:ext cx="1478289" cy="761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>
                <a:solidFill>
                  <a:schemeClr val="accent2"/>
                </a:solidFill>
              </a:rPr>
              <a:t>‘</a:t>
            </a:r>
            <a:r>
              <a:rPr lang="en-US" sz="1050" dirty="0">
                <a:solidFill>
                  <a:schemeClr val="accent2"/>
                </a:solidFill>
              </a:rPr>
              <a:t>Fastest Growing Bank</a:t>
            </a:r>
          </a:p>
          <a:p>
            <a:pPr lvl="0" algn="ctr"/>
            <a:r>
              <a:rPr lang="en-US" sz="1050" dirty="0">
                <a:solidFill>
                  <a:schemeClr val="accent2"/>
                </a:solidFill>
              </a:rPr>
              <a:t> in Oman’ at the Banker</a:t>
            </a:r>
          </a:p>
          <a:p>
            <a:pPr lvl="0" algn="ctr"/>
            <a:r>
              <a:rPr lang="en-US" sz="1050" dirty="0">
                <a:solidFill>
                  <a:schemeClr val="accent2"/>
                </a:solidFill>
              </a:rPr>
              <a:t> Middle East Industry </a:t>
            </a:r>
          </a:p>
          <a:p>
            <a:pPr lvl="0" algn="ctr"/>
            <a:r>
              <a:rPr lang="en-US" sz="1050" dirty="0">
                <a:solidFill>
                  <a:schemeClr val="accent2"/>
                </a:solidFill>
              </a:rPr>
              <a:t>Awards of 2018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54823" y="1007757"/>
            <a:ext cx="1888979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Highest growth in Net Profit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‘Best Islamic Bank in Oman’ </a:t>
            </a:r>
          </a:p>
          <a:p>
            <a:r>
              <a:rPr lang="en-US" sz="1050" dirty="0">
                <a:solidFill>
                  <a:schemeClr val="accent2"/>
                </a:solidFill>
              </a:rPr>
              <a:t>         IFN Best Banks Poll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Achieved RO 1 Billion mark of Assets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838115" y="4622383"/>
            <a:ext cx="1494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Community Service at the forefront RO 600,000/- contributed to Combat  The Impact Of Covid-19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First time Dividends distribution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831867" y="1231370"/>
            <a:ext cx="1888979" cy="1223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accent2"/>
                </a:solidFill>
              </a:rPr>
              <a:t>GIFA Championship Award </a:t>
            </a:r>
          </a:p>
          <a:p>
            <a:r>
              <a:rPr lang="en-GB" sz="1050" dirty="0">
                <a:solidFill>
                  <a:schemeClr val="accent2"/>
                </a:solidFill>
              </a:rPr>
              <a:t>        GIFA Award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Dividends distribution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70 million injection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RO 1.4Billion Assets</a:t>
            </a:r>
          </a:p>
          <a:p>
            <a:endParaRPr lang="en-GB" sz="1050" dirty="0">
              <a:solidFill>
                <a:schemeClr val="accent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2"/>
              </a:solidFill>
            </a:endParaRPr>
          </a:p>
        </p:txBody>
      </p:sp>
      <p:sp>
        <p:nvSpPr>
          <p:cNvPr id="42" name="Minus 41"/>
          <p:cNvSpPr/>
          <p:nvPr/>
        </p:nvSpPr>
        <p:spPr>
          <a:xfrm>
            <a:off x="-1447799" y="3322076"/>
            <a:ext cx="10846870" cy="314469"/>
          </a:xfrm>
          <a:prstGeom prst="mathMin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90427" y="2987274"/>
            <a:ext cx="668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E" sz="4000" dirty="0">
                <a:solidFill>
                  <a:schemeClr val="accent2"/>
                </a:solidFill>
              </a:rPr>
              <a:t>….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351633" y="2822045"/>
            <a:ext cx="606119" cy="1314530"/>
          </a:xfrm>
          <a:prstGeom prst="round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589266" y="4675651"/>
            <a:ext cx="154868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accent2"/>
                </a:solidFill>
              </a:rPr>
              <a:t>Most Innovative </a:t>
            </a:r>
          </a:p>
          <a:p>
            <a:r>
              <a:rPr lang="en-GB" sz="1050" dirty="0">
                <a:solidFill>
                  <a:schemeClr val="accent2"/>
                </a:solidFill>
              </a:rPr>
              <a:t>       Islamic Bank - </a:t>
            </a:r>
          </a:p>
          <a:p>
            <a:r>
              <a:rPr lang="en-GB" sz="1050" dirty="0">
                <a:solidFill>
                  <a:schemeClr val="accent2"/>
                </a:solidFill>
              </a:rPr>
              <a:t>       International</a:t>
            </a:r>
          </a:p>
          <a:p>
            <a:r>
              <a:rPr lang="en-GB" sz="1050" dirty="0">
                <a:solidFill>
                  <a:schemeClr val="accent2"/>
                </a:solidFill>
              </a:rPr>
              <a:t>       Finance</a:t>
            </a:r>
          </a:p>
          <a:p>
            <a:r>
              <a:rPr lang="en-GB" sz="1050" dirty="0">
                <a:solidFill>
                  <a:schemeClr val="accent2"/>
                </a:solidFill>
              </a:rPr>
              <a:t>       Magazine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accent2"/>
                </a:solidFill>
              </a:rPr>
              <a:t>17 branches across the 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accent2"/>
                </a:solidFill>
              </a:rPr>
              <a:t>RO 1.5 Billion Assets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accent2"/>
                </a:solidFill>
              </a:rPr>
              <a:t>24% Islamic Banking Market share</a:t>
            </a:r>
            <a:endParaRPr lang="en-US" sz="1050" dirty="0">
              <a:solidFill>
                <a:schemeClr val="accent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8DC62C-CD24-DA64-36F0-4CF376996232}"/>
              </a:ext>
            </a:extLst>
          </p:cNvPr>
          <p:cNvSpPr/>
          <p:nvPr/>
        </p:nvSpPr>
        <p:spPr>
          <a:xfrm>
            <a:off x="682982" y="1904974"/>
            <a:ext cx="8091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accent2"/>
                </a:solidFill>
              </a:rPr>
              <a:t>Started Operations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608E485-3927-E094-3F80-CDCE725BDA0D}"/>
              </a:ext>
            </a:extLst>
          </p:cNvPr>
          <p:cNvSpPr txBox="1">
            <a:spLocks/>
          </p:cNvSpPr>
          <p:nvPr/>
        </p:nvSpPr>
        <p:spPr>
          <a:xfrm>
            <a:off x="152401" y="152400"/>
            <a:ext cx="6858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FontTx/>
              <a:buNone/>
              <a:defRPr sz="2400" kern="120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l"/>
            <a:r>
              <a:rPr lang="en-US" sz="1800" dirty="0"/>
              <a:t>Bank Nizwa Story – A journey of growth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4ABFBBE-CE64-FEBA-F9D1-D778CD5C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485DD4EA-40D5-4F1D-AEB6-3F79557D7DB2}" type="datetime2">
              <a:rPr lang="en-US" sz="600" smtClean="0"/>
              <a:t>Tuesday, September 6, 2022</a:t>
            </a:fld>
            <a:endParaRPr lang="en-US" sz="60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7D59910-477A-9F4D-7C72-13A7E4F4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</p:spPr>
        <p:txBody>
          <a:bodyPr/>
          <a:lstStyle/>
          <a:p>
            <a:r>
              <a:rPr lang="en-US" sz="600"/>
              <a:t>Copyright © Bank Nizwa. All Rights Reserved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5DAF071-B53B-9679-3B08-AFEDB6E6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6629400"/>
            <a:ext cx="2130552" cy="228600"/>
          </a:xfrm>
        </p:spPr>
        <p:txBody>
          <a:bodyPr/>
          <a:lstStyle/>
          <a:p>
            <a:fld id="{0CF4AFB5-A841-4ABB-B50D-EFB970C5D1A0}" type="slidenum">
              <a:rPr lang="en-US" sz="600" smtClean="0"/>
              <a:t>11</a:t>
            </a:fld>
            <a:endParaRPr lang="en-US" sz="600"/>
          </a:p>
        </p:txBody>
      </p:sp>
      <p:sp>
        <p:nvSpPr>
          <p:cNvPr id="32" name="Rectangle 31"/>
          <p:cNvSpPr/>
          <p:nvPr/>
        </p:nvSpPr>
        <p:spPr>
          <a:xfrm>
            <a:off x="32305" y="4639688"/>
            <a:ext cx="12959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accent2"/>
                </a:solidFill>
              </a:rPr>
              <a:t>License </a:t>
            </a:r>
            <a:r>
              <a:rPr lang="en-US" sz="1050" smtClean="0">
                <a:solidFill>
                  <a:schemeClr val="accent2"/>
                </a:solidFill>
              </a:rPr>
              <a:t>granted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smtClean="0">
                <a:solidFill>
                  <a:schemeClr val="accent2"/>
                </a:solidFill>
              </a:rPr>
              <a:t>LPO </a:t>
            </a:r>
            <a:r>
              <a:rPr lang="en-US" sz="1050" dirty="0">
                <a:solidFill>
                  <a:schemeClr val="accent2"/>
                </a:solidFill>
              </a:rPr>
              <a:t>Issued</a:t>
            </a:r>
          </a:p>
        </p:txBody>
      </p:sp>
    </p:spTree>
    <p:extLst>
      <p:ext uri="{BB962C8B-B14F-4D97-AF65-F5344CB8AC3E}">
        <p14:creationId xmlns:p14="http://schemas.microsoft.com/office/powerpoint/2010/main" val="19758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324687"/>
              </p:ext>
            </p:extLst>
          </p:nvPr>
        </p:nvGraphicFramePr>
        <p:xfrm>
          <a:off x="22698" y="762000"/>
          <a:ext cx="8968902" cy="51129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6314">
                  <a:extLst>
                    <a:ext uri="{9D8B030D-6E8A-4147-A177-3AD203B41FA5}">
                      <a16:colId xmlns:a16="http://schemas.microsoft.com/office/drawing/2014/main" val="2369774311"/>
                    </a:ext>
                  </a:extLst>
                </a:gridCol>
                <a:gridCol w="1988546">
                  <a:extLst>
                    <a:ext uri="{9D8B030D-6E8A-4147-A177-3AD203B41FA5}">
                      <a16:colId xmlns:a16="http://schemas.microsoft.com/office/drawing/2014/main" val="1159984072"/>
                    </a:ext>
                  </a:extLst>
                </a:gridCol>
                <a:gridCol w="1307826">
                  <a:extLst>
                    <a:ext uri="{9D8B030D-6E8A-4147-A177-3AD203B41FA5}">
                      <a16:colId xmlns:a16="http://schemas.microsoft.com/office/drawing/2014/main" val="3979981211"/>
                    </a:ext>
                  </a:extLst>
                </a:gridCol>
                <a:gridCol w="1000103">
                  <a:extLst>
                    <a:ext uri="{9D8B030D-6E8A-4147-A177-3AD203B41FA5}">
                      <a16:colId xmlns:a16="http://schemas.microsoft.com/office/drawing/2014/main" val="2854399858"/>
                    </a:ext>
                  </a:extLst>
                </a:gridCol>
                <a:gridCol w="1153965">
                  <a:extLst>
                    <a:ext uri="{9D8B030D-6E8A-4147-A177-3AD203B41FA5}">
                      <a16:colId xmlns:a16="http://schemas.microsoft.com/office/drawing/2014/main" val="3170259577"/>
                    </a:ext>
                  </a:extLst>
                </a:gridCol>
                <a:gridCol w="836148">
                  <a:extLst>
                    <a:ext uri="{9D8B030D-6E8A-4147-A177-3AD203B41FA5}">
                      <a16:colId xmlns:a16="http://schemas.microsoft.com/office/drawing/2014/main" val="1095711482"/>
                    </a:ext>
                  </a:extLst>
                </a:gridCol>
                <a:gridCol w="1317920">
                  <a:extLst>
                    <a:ext uri="{9D8B030D-6E8A-4147-A177-3AD203B41FA5}">
                      <a16:colId xmlns:a16="http://schemas.microsoft.com/office/drawing/2014/main" val="2056877591"/>
                    </a:ext>
                  </a:extLst>
                </a:gridCol>
                <a:gridCol w="968080">
                  <a:extLst>
                    <a:ext uri="{9D8B030D-6E8A-4147-A177-3AD203B41FA5}">
                      <a16:colId xmlns:a16="http://schemas.microsoft.com/office/drawing/2014/main" val="1941197047"/>
                    </a:ext>
                  </a:extLst>
                </a:gridCol>
              </a:tblGrid>
              <a:tr h="611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effectLst/>
                        </a:rPr>
                        <a:t>S. 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 dirty="0">
                          <a:effectLst/>
                        </a:rPr>
                        <a:t>Board Members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Represents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effectLst/>
                        </a:rPr>
                        <a:t>Audit Committee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effectLst/>
                        </a:rPr>
                        <a:t>Governance, Risk and Compliance Committee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effectLst/>
                        </a:rPr>
                        <a:t>Human Resource Committee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effectLst/>
                        </a:rPr>
                        <a:t>Information Technology Committee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effectLst/>
                        </a:rPr>
                        <a:t>Executive Committee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07350239"/>
                  </a:ext>
                </a:extLst>
              </a:tr>
              <a:tr h="456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 dirty="0">
                          <a:solidFill>
                            <a:schemeClr val="accent2"/>
                          </a:solidFill>
                          <a:effectLst/>
                        </a:rPr>
                        <a:t>Sheikh Khalid Abdullah Ali Al Khalili </a:t>
                      </a:r>
                      <a:r>
                        <a:rPr lang="en-US" sz="1200" b="1" spc="20" dirty="0">
                          <a:solidFill>
                            <a:schemeClr val="accent2"/>
                          </a:solidFill>
                          <a:effectLst/>
                        </a:rPr>
                        <a:t>(Chairman)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accent2"/>
                          </a:solidFill>
                          <a:effectLst/>
                        </a:rPr>
                        <a:t>Aflag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 Investments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Committee Member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Chairman of the Committee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8397282"/>
                  </a:ext>
                </a:extLst>
              </a:tr>
              <a:tr h="456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 dirty="0">
                          <a:solidFill>
                            <a:schemeClr val="accent2"/>
                          </a:solidFill>
                          <a:effectLst/>
                        </a:rPr>
                        <a:t>Mr. </a:t>
                      </a:r>
                      <a:r>
                        <a:rPr lang="en-US" sz="1200" spc="20" dirty="0" err="1">
                          <a:solidFill>
                            <a:schemeClr val="accent2"/>
                          </a:solidFill>
                          <a:effectLst/>
                        </a:rPr>
                        <a:t>Musabah</a:t>
                      </a:r>
                      <a:r>
                        <a:rPr lang="en-US" sz="1200" spc="20" dirty="0">
                          <a:solidFill>
                            <a:schemeClr val="accent2"/>
                          </a:solidFill>
                          <a:effectLst/>
                        </a:rPr>
                        <a:t> Saif </a:t>
                      </a:r>
                      <a:r>
                        <a:rPr lang="en-US" sz="1200" spc="20" dirty="0" err="1">
                          <a:solidFill>
                            <a:schemeClr val="accent2"/>
                          </a:solidFill>
                          <a:effectLst/>
                        </a:rPr>
                        <a:t>Musabah</a:t>
                      </a:r>
                      <a:r>
                        <a:rPr lang="en-US" sz="1200" spc="20" dirty="0">
                          <a:solidFill>
                            <a:schemeClr val="accent2"/>
                          </a:solidFill>
                          <a:effectLst/>
                        </a:rPr>
                        <a:t> Al </a:t>
                      </a:r>
                      <a:r>
                        <a:rPr lang="en-US" sz="1200" spc="20" dirty="0" err="1">
                          <a:solidFill>
                            <a:schemeClr val="accent2"/>
                          </a:solidFill>
                          <a:effectLst/>
                        </a:rPr>
                        <a:t>Mutairy</a:t>
                      </a:r>
                      <a:r>
                        <a:rPr lang="en-US" sz="1200" spc="20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200" b="1" spc="20" dirty="0">
                          <a:solidFill>
                            <a:schemeClr val="accent2"/>
                          </a:solidFill>
                          <a:effectLst/>
                        </a:rPr>
                        <a:t>(Vice Chairman)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accent2"/>
                          </a:solidFill>
                          <a:effectLst/>
                        </a:rPr>
                        <a:t>Non-Representative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Committee Member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20" dirty="0">
                          <a:solidFill>
                            <a:schemeClr val="accent2"/>
                          </a:solidFill>
                          <a:effectLst/>
                        </a:rPr>
                        <a:t>Chairman of the Committee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593892272"/>
                  </a:ext>
                </a:extLst>
              </a:tr>
              <a:tr h="456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Sayyid Amjad Mohammed Ahmed Al Busaidi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accent2"/>
                          </a:solidFill>
                          <a:effectLst/>
                        </a:rPr>
                        <a:t>Non-Representative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 dirty="0">
                          <a:solidFill>
                            <a:schemeClr val="accent2"/>
                          </a:solidFill>
                          <a:effectLst/>
                        </a:rPr>
                        <a:t>Committee Member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05886680"/>
                  </a:ext>
                </a:extLst>
              </a:tr>
              <a:tr h="456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Mr. Hussain Yousef Dawood Al Shalwani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accent2"/>
                          </a:solidFill>
                          <a:effectLst/>
                        </a:rPr>
                        <a:t>Non-Representative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20" dirty="0">
                          <a:solidFill>
                            <a:schemeClr val="accent2"/>
                          </a:solidFill>
                          <a:effectLst/>
                        </a:rPr>
                        <a:t>Chairman of the Committee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19284700"/>
                  </a:ext>
                </a:extLst>
              </a:tr>
              <a:tr h="456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Sheikh Saif Hilal Nasser Al Mawali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accent2"/>
                          </a:solidFill>
                          <a:effectLst/>
                        </a:rPr>
                        <a:t>Non-Representative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Committee Member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Committee Member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03098910"/>
                  </a:ext>
                </a:extLst>
              </a:tr>
              <a:tr h="611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Mr. Majid Ali Majid Al Mamri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accent2"/>
                          </a:solidFill>
                          <a:effectLst/>
                        </a:rPr>
                        <a:t>Non-Representative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20" dirty="0">
                          <a:solidFill>
                            <a:schemeClr val="accent2"/>
                          </a:solidFill>
                          <a:effectLst/>
                        </a:rPr>
                        <a:t>Chairman of the Committee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 dirty="0">
                          <a:solidFill>
                            <a:schemeClr val="accent2"/>
                          </a:solidFill>
                          <a:effectLst/>
                        </a:rPr>
                        <a:t>Committee Member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660179089"/>
                  </a:ext>
                </a:extLst>
              </a:tr>
              <a:tr h="3022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Mr. Ishaq Zayed Khalifa Al Mawali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/>
                          </a:solidFill>
                          <a:effectLst/>
                        </a:rPr>
                        <a:t>PASI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Committee Member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 dirty="0">
                          <a:solidFill>
                            <a:schemeClr val="accent2"/>
                          </a:solidFill>
                          <a:effectLst/>
                        </a:rPr>
                        <a:t>Committee Member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041069389"/>
                  </a:ext>
                </a:extLst>
              </a:tr>
              <a:tr h="3022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Mr. Saleem Peerbaksh Shahdad Al Raisi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accent2"/>
                          </a:solidFill>
                          <a:effectLst/>
                        </a:rPr>
                        <a:t>Civil Services Pension Fund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Committee Member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Committee Member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53599141"/>
                  </a:ext>
                </a:extLst>
              </a:tr>
              <a:tr h="308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Mr. Atif Said Rashid Al Siyabi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accent2"/>
                          </a:solidFill>
                          <a:effectLst/>
                        </a:rPr>
                        <a:t>Non-Representative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20" dirty="0">
                          <a:solidFill>
                            <a:schemeClr val="accent2"/>
                          </a:solidFill>
                          <a:effectLst/>
                        </a:rPr>
                        <a:t>Chairman of the Committee</a:t>
                      </a:r>
                      <a:endParaRPr lang="en-US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20" dirty="0">
                          <a:solidFill>
                            <a:schemeClr val="accent2"/>
                          </a:solidFill>
                          <a:effectLst/>
                        </a:rPr>
                        <a:t>Committee Member</a:t>
                      </a:r>
                      <a:endParaRPr lang="en-US" sz="12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365052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47721B0-657A-2268-9065-033A1CB97C9C}"/>
              </a:ext>
            </a:extLst>
          </p:cNvPr>
          <p:cNvSpPr txBox="1"/>
          <p:nvPr/>
        </p:nvSpPr>
        <p:spPr>
          <a:xfrm>
            <a:off x="0" y="13367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Robust Governance Structure</a:t>
            </a:r>
          </a:p>
          <a:p>
            <a:endParaRPr lang="en-US" sz="1200" u="sng" dirty="0">
              <a:solidFill>
                <a:schemeClr val="accent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A5390-E124-8D6B-96EA-500A28F9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56BEB7A-7B86-27E9-4C60-47E3C89C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</p:spPr>
        <p:txBody>
          <a:bodyPr/>
          <a:lstStyle/>
          <a:p>
            <a:r>
              <a:rPr lang="en-US"/>
              <a:t>Copyright © Bank Nizwa. All Rights Reserved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10CD7E8-989B-D930-700A-932B576F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6629400"/>
            <a:ext cx="2130552" cy="228600"/>
          </a:xfrm>
        </p:spPr>
        <p:txBody>
          <a:bodyPr/>
          <a:lstStyle/>
          <a:p>
            <a:fld id="{0CF4AFB5-A841-4ABB-B50D-EFB970C5D1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7721B0-657A-2268-9065-033A1CB97C9C}"/>
              </a:ext>
            </a:extLst>
          </p:cNvPr>
          <p:cNvSpPr txBox="1"/>
          <p:nvPr/>
        </p:nvSpPr>
        <p:spPr>
          <a:xfrm>
            <a:off x="0" y="13367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Robust Sharia Governance Structure</a:t>
            </a:r>
          </a:p>
          <a:p>
            <a:endParaRPr lang="en-US" sz="1200" u="sng" dirty="0">
              <a:solidFill>
                <a:schemeClr val="accent2"/>
              </a:solidFill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8AAB6B60-F135-4024-6413-3D7154A7A4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570045"/>
              </p:ext>
            </p:extLst>
          </p:nvPr>
        </p:nvGraphicFramePr>
        <p:xfrm>
          <a:off x="152400" y="841565"/>
          <a:ext cx="8839200" cy="149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1309">
                  <a:extLst>
                    <a:ext uri="{9D8B030D-6E8A-4147-A177-3AD203B41FA5}">
                      <a16:colId xmlns:a16="http://schemas.microsoft.com/office/drawing/2014/main" val="941299556"/>
                    </a:ext>
                  </a:extLst>
                </a:gridCol>
                <a:gridCol w="3907857">
                  <a:extLst>
                    <a:ext uri="{9D8B030D-6E8A-4147-A177-3AD203B41FA5}">
                      <a16:colId xmlns:a16="http://schemas.microsoft.com/office/drawing/2014/main" val="3519767760"/>
                    </a:ext>
                  </a:extLst>
                </a:gridCol>
                <a:gridCol w="2140017">
                  <a:extLst>
                    <a:ext uri="{9D8B030D-6E8A-4147-A177-3AD203B41FA5}">
                      <a16:colId xmlns:a16="http://schemas.microsoft.com/office/drawing/2014/main" val="592864925"/>
                    </a:ext>
                  </a:extLst>
                </a:gridCol>
                <a:gridCol w="2140017">
                  <a:extLst>
                    <a:ext uri="{9D8B030D-6E8A-4147-A177-3AD203B41FA5}">
                      <a16:colId xmlns:a16="http://schemas.microsoft.com/office/drawing/2014/main" val="857248137"/>
                    </a:ext>
                  </a:extLst>
                </a:gridCol>
              </a:tblGrid>
              <a:tr h="190595">
                <a:tc>
                  <a:txBody>
                    <a:bodyPr/>
                    <a:lstStyle/>
                    <a:p>
                      <a:r>
                        <a:rPr lang="en-US" sz="1600" dirty="0"/>
                        <a:t>S. 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Sharia Members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Sharia Supervisory Board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Sharia Ex-com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72360926"/>
                  </a:ext>
                </a:extLst>
              </a:tr>
              <a:tr h="13250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Dr. Majid Bin Muhammed Bin Salim Al</a:t>
                      </a:r>
                      <a:r>
                        <a:rPr lang="en-US" sz="1600" baseline="0" dirty="0">
                          <a:solidFill>
                            <a:schemeClr val="accent2"/>
                          </a:solidFill>
                        </a:rPr>
                        <a:t> Kindi</a:t>
                      </a:r>
                      <a:endParaRPr 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Chairman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Member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8199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Dr.</a:t>
                      </a:r>
                      <a:r>
                        <a:rPr lang="en-US" sz="1600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accent2"/>
                          </a:solidFill>
                        </a:rPr>
                        <a:t>Aznan</a:t>
                      </a:r>
                      <a:r>
                        <a:rPr lang="en-US" sz="1600" baseline="0" dirty="0">
                          <a:solidFill>
                            <a:schemeClr val="accent2"/>
                          </a:solidFill>
                        </a:rPr>
                        <a:t> Hassan</a:t>
                      </a:r>
                      <a:endParaRPr 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Deputy Chairman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59453121"/>
                  </a:ext>
                </a:extLst>
              </a:tr>
              <a:tr h="13250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Mr. Ali</a:t>
                      </a:r>
                      <a:r>
                        <a:rPr lang="en-US" sz="1600" baseline="0" dirty="0">
                          <a:solidFill>
                            <a:schemeClr val="accent2"/>
                          </a:solidFill>
                        </a:rPr>
                        <a:t> Sulaiman Mohammed Al </a:t>
                      </a:r>
                      <a:r>
                        <a:rPr lang="en-US" sz="1600" baseline="0" dirty="0" err="1">
                          <a:solidFill>
                            <a:schemeClr val="accent2"/>
                          </a:solidFill>
                        </a:rPr>
                        <a:t>Jahdhami</a:t>
                      </a:r>
                      <a:endParaRPr 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Member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Member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61989005"/>
                  </a:ext>
                </a:extLst>
              </a:tr>
            </a:tbl>
          </a:graphicData>
        </a:graphic>
      </p:graphicFrame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89CE593-204A-443F-3DB1-1C35B042D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5212351-8BA2-364B-B7D5-391C3E5A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</p:spPr>
        <p:txBody>
          <a:bodyPr/>
          <a:lstStyle/>
          <a:p>
            <a:r>
              <a:rPr lang="en-US"/>
              <a:t>Copyright © Bank Nizwa. All Rights Reserved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C2E5160-7930-BFA7-E2FE-942A2A3C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6629400"/>
            <a:ext cx="2130552" cy="228600"/>
          </a:xfrm>
        </p:spPr>
        <p:txBody>
          <a:bodyPr/>
          <a:lstStyle/>
          <a:p>
            <a:fld id="{0CF4AFB5-A841-4ABB-B50D-EFB970C5D1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7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Governance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Bank Nizwa.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40968946"/>
              </p:ext>
            </p:extLst>
          </p:nvPr>
        </p:nvGraphicFramePr>
        <p:xfrm>
          <a:off x="-1981200" y="762001"/>
          <a:ext cx="13335000" cy="567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E246EA-714D-3D3C-EC50-04B6C7AADC12}"/>
              </a:ext>
            </a:extLst>
          </p:cNvPr>
          <p:cNvCxnSpPr>
            <a:cxnSpLocks/>
          </p:cNvCxnSpPr>
          <p:nvPr/>
        </p:nvCxnSpPr>
        <p:spPr>
          <a:xfrm flipH="1">
            <a:off x="6400800" y="1524000"/>
            <a:ext cx="121920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5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362200"/>
            <a:ext cx="5715000" cy="14478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9A11-3557-4561-A2E0-BE76EC6ECBA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Bank Nizwa.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9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047" y="784713"/>
            <a:ext cx="1780953" cy="331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sz="2000" b="1">
                <a:solidFill>
                  <a:schemeClr val="accent4">
                    <a:lumMod val="75000"/>
                  </a:schemeClr>
                </a:solidFill>
              </a:rPr>
              <a:t>Key</a:t>
            </a:r>
            <a:r>
              <a:rPr lang="en-US" sz="1700" b="1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>
                <a:solidFill>
                  <a:schemeClr val="accent4">
                    <a:lumMod val="75000"/>
                  </a:schemeClr>
                </a:solidFill>
              </a:rPr>
              <a:t>Financials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CBA174-6149-4008-9BDD-2493B7F792C0}"/>
              </a:ext>
            </a:extLst>
          </p:cNvPr>
          <p:cNvSpPr txBox="1"/>
          <p:nvPr/>
        </p:nvSpPr>
        <p:spPr>
          <a:xfrm>
            <a:off x="0" y="133679"/>
            <a:ext cx="6183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Bank Nizwa Financial Position at a Glance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5931743-D31F-E503-9E21-2DC64716A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28219"/>
              </p:ext>
            </p:extLst>
          </p:nvPr>
        </p:nvGraphicFramePr>
        <p:xfrm>
          <a:off x="118966" y="1115807"/>
          <a:ext cx="8610600" cy="2386657"/>
        </p:xfrm>
        <a:graphic>
          <a:graphicData uri="http://schemas.openxmlformats.org/drawingml/2006/table">
            <a:tbl>
              <a:tblPr bandRow="1"/>
              <a:tblGrid>
                <a:gridCol w="2011396">
                  <a:extLst>
                    <a:ext uri="{9D8B030D-6E8A-4147-A177-3AD203B41FA5}">
                      <a16:colId xmlns:a16="http://schemas.microsoft.com/office/drawing/2014/main" val="4076065239"/>
                    </a:ext>
                  </a:extLst>
                </a:gridCol>
                <a:gridCol w="905339">
                  <a:extLst>
                    <a:ext uri="{9D8B030D-6E8A-4147-A177-3AD203B41FA5}">
                      <a16:colId xmlns:a16="http://schemas.microsoft.com/office/drawing/2014/main" val="1410426770"/>
                    </a:ext>
                  </a:extLst>
                </a:gridCol>
                <a:gridCol w="823035">
                  <a:extLst>
                    <a:ext uri="{9D8B030D-6E8A-4147-A177-3AD203B41FA5}">
                      <a16:colId xmlns:a16="http://schemas.microsoft.com/office/drawing/2014/main" val="2321939255"/>
                    </a:ext>
                  </a:extLst>
                </a:gridCol>
                <a:gridCol w="930226">
                  <a:extLst>
                    <a:ext uri="{9D8B030D-6E8A-4147-A177-3AD203B41FA5}">
                      <a16:colId xmlns:a16="http://schemas.microsoft.com/office/drawing/2014/main" val="2341860971"/>
                    </a:ext>
                  </a:extLst>
                </a:gridCol>
                <a:gridCol w="1023041">
                  <a:extLst>
                    <a:ext uri="{9D8B030D-6E8A-4147-A177-3AD203B41FA5}">
                      <a16:colId xmlns:a16="http://schemas.microsoft.com/office/drawing/2014/main" val="3448765001"/>
                    </a:ext>
                  </a:extLst>
                </a:gridCol>
                <a:gridCol w="1098823">
                  <a:extLst>
                    <a:ext uri="{9D8B030D-6E8A-4147-A177-3AD203B41FA5}">
                      <a16:colId xmlns:a16="http://schemas.microsoft.com/office/drawing/2014/main" val="1159485525"/>
                    </a:ext>
                  </a:extLst>
                </a:gridCol>
                <a:gridCol w="909370">
                  <a:extLst>
                    <a:ext uri="{9D8B030D-6E8A-4147-A177-3AD203B41FA5}">
                      <a16:colId xmlns:a16="http://schemas.microsoft.com/office/drawing/2014/main" val="1900986147"/>
                    </a:ext>
                  </a:extLst>
                </a:gridCol>
                <a:gridCol w="909370">
                  <a:extLst>
                    <a:ext uri="{9D8B030D-6E8A-4147-A177-3AD203B41FA5}">
                      <a16:colId xmlns:a16="http://schemas.microsoft.com/office/drawing/2014/main" val="2145260029"/>
                    </a:ext>
                  </a:extLst>
                </a:gridCol>
              </a:tblGrid>
              <a:tr h="2530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OMR ('000)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CAGR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Q2 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894209"/>
                  </a:ext>
                </a:extLst>
              </a:tr>
              <a:tr h="1806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Total Assets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697,303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872,168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1,043,364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1,205,992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1,404,823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19.1%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1,492,876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08893"/>
                  </a:ext>
                </a:extLst>
              </a:tr>
              <a:tr h="1806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Total Equity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130,749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137,189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147,907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159,538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239,839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16.4%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237,227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262707"/>
                  </a:ext>
                </a:extLst>
              </a:tr>
              <a:tr h="188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Financing to Customers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561,210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696,470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839,303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1,030,540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1,158,506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19.9%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1,206,846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946949"/>
                  </a:ext>
                </a:extLst>
              </a:tr>
              <a:tr h="188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Customer deposits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526,150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711,275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797,166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924,208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1,109,383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20.5%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1,210,998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404613"/>
                  </a:ext>
                </a:extLst>
              </a:tr>
              <a:tr h="1889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Total operating income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22,392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27,098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33,018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39,254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44,348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18.6%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     25,022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075545"/>
                  </a:ext>
                </a:extLst>
              </a:tr>
              <a:tr h="1806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Tier 1 ratio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16.31%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15.40%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13.75%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12.78%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17.85%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15.84%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40053"/>
                  </a:ext>
                </a:extLst>
              </a:tr>
              <a:tr h="1806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17.25%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16.24%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14.46%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13.68%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18.78%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16.64%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89872"/>
                  </a:ext>
                </a:extLst>
              </a:tr>
              <a:tr h="1806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NPL ratio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1.30%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1.18%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1.65%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633905"/>
                  </a:ext>
                </a:extLst>
              </a:tr>
              <a:tr h="1806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ROA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0.62%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0.96%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1.06%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0.98%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0.96%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1.07%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14962"/>
                  </a:ext>
                </a:extLst>
              </a:tr>
              <a:tr h="1806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ROE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2.94%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5.61%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6.90%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7.20%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6.27%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1255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1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669468"/>
                  </a:ext>
                </a:extLst>
              </a:tr>
            </a:tbl>
          </a:graphicData>
        </a:graphic>
      </p:graphicFrame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818E0191-355A-1F7C-443C-F35E68DA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318B6BB-AB2B-E177-4066-1C219DBB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</p:spPr>
        <p:txBody>
          <a:bodyPr/>
          <a:lstStyle/>
          <a:p>
            <a:r>
              <a:rPr lang="en-US"/>
              <a:t>Copyright © Bank Nizwa. All Rights Reserved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44360F8B-4AC6-67D0-7E5C-1D65453C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6629400"/>
            <a:ext cx="2130552" cy="228600"/>
          </a:xfrm>
        </p:spPr>
        <p:txBody>
          <a:bodyPr/>
          <a:lstStyle/>
          <a:p>
            <a:fld id="{0CF4AFB5-A841-4ABB-B50D-EFB970C5D1A0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69CA33B-ADEE-E4CB-1C99-F9E789AA2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89803"/>
              </p:ext>
            </p:extLst>
          </p:nvPr>
        </p:nvGraphicFramePr>
        <p:xfrm>
          <a:off x="228600" y="3863100"/>
          <a:ext cx="8610600" cy="253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107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5">
            <a:extLst>
              <a:ext uri="{FF2B5EF4-FFF2-40B4-BE49-F238E27FC236}">
                <a16:creationId xmlns:a16="http://schemas.microsoft.com/office/drawing/2014/main" id="{6F149780-A0EF-A6E5-10EB-D1B6C9FCD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5788" y="7707313"/>
            <a:ext cx="199548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C041223-F3D8-D198-274F-2B53496652F0}"/>
              </a:ext>
            </a:extLst>
          </p:cNvPr>
          <p:cNvSpPr txBox="1"/>
          <p:nvPr/>
        </p:nvSpPr>
        <p:spPr>
          <a:xfrm>
            <a:off x="0" y="13367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Prudent Balance Sheet Management</a:t>
            </a:r>
          </a:p>
          <a:p>
            <a:r>
              <a:rPr lang="en-US" sz="1200" u="sng" dirty="0">
                <a:solidFill>
                  <a:schemeClr val="accent2"/>
                </a:solidFill>
              </a:rPr>
              <a:t>Assets grew 16.49% Y/Y, Financing grew by 12.4%, Deposits grew by 20.04%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8082FE-353F-9541-66E5-A2B6CFFD8E0D}"/>
              </a:ext>
            </a:extLst>
          </p:cNvPr>
          <p:cNvGrpSpPr/>
          <p:nvPr/>
        </p:nvGrpSpPr>
        <p:grpSpPr>
          <a:xfrm>
            <a:off x="356340" y="752045"/>
            <a:ext cx="8635259" cy="3470324"/>
            <a:chOff x="355992" y="724286"/>
            <a:chExt cx="8543041" cy="454641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FA3E332-2A83-F72F-65E9-46A9115BCABE}"/>
                </a:ext>
              </a:extLst>
            </p:cNvPr>
            <p:cNvSpPr txBox="1"/>
            <p:nvPr/>
          </p:nvSpPr>
          <p:spPr>
            <a:xfrm>
              <a:off x="747998" y="1223243"/>
              <a:ext cx="1022338" cy="403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CAGR 19</a:t>
              </a:r>
              <a:r>
                <a:rPr lang="en-US" sz="1400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FA962E6-11A7-5C54-B59E-45655A983997}"/>
                </a:ext>
              </a:extLst>
            </p:cNvPr>
            <p:cNvSpPr txBox="1"/>
            <p:nvPr/>
          </p:nvSpPr>
          <p:spPr>
            <a:xfrm>
              <a:off x="5392718" y="1442720"/>
              <a:ext cx="936243" cy="403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CAGR 20</a:t>
              </a:r>
              <a:r>
                <a:rPr lang="en-US" sz="1400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08C4ADB-D5E1-BEED-E6EE-F5F0CB416EAB}"/>
                </a:ext>
              </a:extLst>
            </p:cNvPr>
            <p:cNvSpPr txBox="1"/>
            <p:nvPr/>
          </p:nvSpPr>
          <p:spPr>
            <a:xfrm>
              <a:off x="7559734" y="1433175"/>
              <a:ext cx="1071043" cy="403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CAGR 20.5</a:t>
              </a:r>
              <a:r>
                <a:rPr lang="en-US" sz="1400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6B8C1C0-4CF6-D9FC-80BD-6A4CC19CAEDE}"/>
                </a:ext>
              </a:extLst>
            </p:cNvPr>
            <p:cNvSpPr txBox="1"/>
            <p:nvPr/>
          </p:nvSpPr>
          <p:spPr>
            <a:xfrm>
              <a:off x="2999866" y="1245928"/>
              <a:ext cx="1044621" cy="403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CAGR 16</a:t>
              </a:r>
              <a:r>
                <a:rPr lang="en-US" sz="1400" dirty="0">
                  <a:solidFill>
                    <a:schemeClr val="accent2"/>
                  </a:solidFill>
                </a:rPr>
                <a:t>%</a:t>
              </a:r>
            </a:p>
          </p:txBody>
        </p:sp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9ABAC0B6-D03B-10F4-9E10-0204AF80C52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62237375"/>
                </p:ext>
              </p:extLst>
            </p:nvPr>
          </p:nvGraphicFramePr>
          <p:xfrm>
            <a:off x="355992" y="895543"/>
            <a:ext cx="1640618" cy="43751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0BE29863-30EE-4CD5-8FFF-9614916CCA4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73735742"/>
                </p:ext>
              </p:extLst>
            </p:nvPr>
          </p:nvGraphicFramePr>
          <p:xfrm>
            <a:off x="2633973" y="882662"/>
            <a:ext cx="1543105" cy="43880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7260A138-A046-48C0-956A-81E91BBD165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72825659"/>
                </p:ext>
              </p:extLst>
            </p:nvPr>
          </p:nvGraphicFramePr>
          <p:xfrm>
            <a:off x="4948148" y="724286"/>
            <a:ext cx="1640618" cy="43880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90E03936-314D-488E-AA11-E1DDA262048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59440879"/>
                </p:ext>
              </p:extLst>
            </p:nvPr>
          </p:nvGraphicFramePr>
          <p:xfrm>
            <a:off x="7258415" y="724286"/>
            <a:ext cx="1640618" cy="45053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F21853-0103-E6BC-51DA-8AAD625CC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18212"/>
              </p:ext>
            </p:extLst>
          </p:nvPr>
        </p:nvGraphicFramePr>
        <p:xfrm>
          <a:off x="575553" y="4242389"/>
          <a:ext cx="7530515" cy="11072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1565751">
                  <a:extLst>
                    <a:ext uri="{9D8B030D-6E8A-4147-A177-3AD203B41FA5}">
                      <a16:colId xmlns:a16="http://schemas.microsoft.com/office/drawing/2014/main" val="1388435679"/>
                    </a:ext>
                  </a:extLst>
                </a:gridCol>
                <a:gridCol w="720743">
                  <a:extLst>
                    <a:ext uri="{9D8B030D-6E8A-4147-A177-3AD203B41FA5}">
                      <a16:colId xmlns:a16="http://schemas.microsoft.com/office/drawing/2014/main" val="2143741557"/>
                    </a:ext>
                  </a:extLst>
                </a:gridCol>
                <a:gridCol w="828439">
                  <a:extLst>
                    <a:ext uri="{9D8B030D-6E8A-4147-A177-3AD203B41FA5}">
                      <a16:colId xmlns:a16="http://schemas.microsoft.com/office/drawing/2014/main" val="3047093365"/>
                    </a:ext>
                  </a:extLst>
                </a:gridCol>
                <a:gridCol w="969274">
                  <a:extLst>
                    <a:ext uri="{9D8B030D-6E8A-4147-A177-3AD203B41FA5}">
                      <a16:colId xmlns:a16="http://schemas.microsoft.com/office/drawing/2014/main" val="501942107"/>
                    </a:ext>
                  </a:extLst>
                </a:gridCol>
                <a:gridCol w="894714">
                  <a:extLst>
                    <a:ext uri="{9D8B030D-6E8A-4147-A177-3AD203B41FA5}">
                      <a16:colId xmlns:a16="http://schemas.microsoft.com/office/drawing/2014/main" val="4128881870"/>
                    </a:ext>
                  </a:extLst>
                </a:gridCol>
                <a:gridCol w="960990">
                  <a:extLst>
                    <a:ext uri="{9D8B030D-6E8A-4147-A177-3AD203B41FA5}">
                      <a16:colId xmlns:a16="http://schemas.microsoft.com/office/drawing/2014/main" val="2652360047"/>
                    </a:ext>
                  </a:extLst>
                </a:gridCol>
                <a:gridCol w="795302">
                  <a:extLst>
                    <a:ext uri="{9D8B030D-6E8A-4147-A177-3AD203B41FA5}">
                      <a16:colId xmlns:a16="http://schemas.microsoft.com/office/drawing/2014/main" val="1985879563"/>
                    </a:ext>
                  </a:extLst>
                </a:gridCol>
                <a:gridCol w="795302">
                  <a:extLst>
                    <a:ext uri="{9D8B030D-6E8A-4147-A177-3AD203B41FA5}">
                      <a16:colId xmlns:a16="http://schemas.microsoft.com/office/drawing/2014/main" val="2187193189"/>
                    </a:ext>
                  </a:extLst>
                </a:gridCol>
              </a:tblGrid>
              <a:tr h="297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OMR (</a:t>
                      </a:r>
                      <a:r>
                        <a:rPr lang="en-US" sz="1600" u="none" strike="noStrike" dirty="0">
                          <a:effectLst/>
                        </a:rPr>
                        <a:t>'000)</a:t>
                      </a:r>
                      <a:endParaRPr lang="en-US" sz="1600" b="0" i="0" u="none" strike="noStrike" dirty="0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FY17</a:t>
                      </a:r>
                      <a:endParaRPr lang="en-US" sz="16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FY18</a:t>
                      </a:r>
                      <a:endParaRPr lang="en-US" sz="16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FY19</a:t>
                      </a:r>
                      <a:endParaRPr lang="en-US" sz="16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FY 20</a:t>
                      </a:r>
                      <a:endParaRPr lang="en-US" sz="1600" b="0" i="0" u="none" strike="noStrike" dirty="0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FY 21</a:t>
                      </a:r>
                      <a:endParaRPr lang="en-US" sz="1600" b="0" i="0" u="none" strike="noStrike" dirty="0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CAGR</a:t>
                      </a:r>
                      <a:endParaRPr lang="en-US" sz="16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Q2 2022</a:t>
                      </a:r>
                      <a:endParaRPr lang="en-US" sz="1600" b="0" i="0" u="none" strike="noStrike" dirty="0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5959698"/>
                  </a:ext>
                </a:extLst>
              </a:tr>
              <a:tr h="11311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solidFill>
                            <a:schemeClr val="accent2"/>
                          </a:solidFill>
                          <a:effectLst/>
                        </a:rPr>
                        <a:t>Total Assets</a:t>
                      </a:r>
                      <a:endParaRPr lang="en-US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697,303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872,168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1,043,364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1,205,992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1,404,823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19.1%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1,492,876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1022320"/>
                  </a:ext>
                </a:extLst>
              </a:tr>
              <a:tr h="11311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Total Equity</a:t>
                      </a:r>
                      <a:endParaRPr lang="en-US" sz="1200" b="1" i="0" u="none" strike="noStrike" dirty="0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130,749</a:t>
                      </a:r>
                      <a:endParaRPr lang="en-US" sz="11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137,189</a:t>
                      </a:r>
                      <a:endParaRPr lang="en-US" sz="11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147,907</a:t>
                      </a:r>
                      <a:endParaRPr lang="en-US" sz="11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159,538</a:t>
                      </a:r>
                      <a:endParaRPr lang="en-US" sz="11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239,839</a:t>
                      </a:r>
                      <a:endParaRPr lang="en-US" sz="11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16.4%</a:t>
                      </a:r>
                      <a:endParaRPr lang="en-US" sz="11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237,227</a:t>
                      </a:r>
                      <a:endParaRPr lang="en-US" sz="11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7557243"/>
                  </a:ext>
                </a:extLst>
              </a:tr>
              <a:tr h="2220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solidFill>
                            <a:schemeClr val="accent2"/>
                          </a:solidFill>
                          <a:effectLst/>
                        </a:rPr>
                        <a:t>Financing to Customers</a:t>
                      </a:r>
                      <a:endParaRPr lang="en-US" sz="12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561,210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696,470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839,303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1,030,540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1,158,506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19.9%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1,206,846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8698585"/>
                  </a:ext>
                </a:extLst>
              </a:tr>
              <a:tr h="2220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Customer deposits</a:t>
                      </a:r>
                      <a:endParaRPr lang="en-US" sz="1200" b="1" i="0" u="none" strike="noStrike" dirty="0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526,150</a:t>
                      </a:r>
                      <a:endParaRPr lang="en-US" sz="11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711,275</a:t>
                      </a:r>
                      <a:endParaRPr lang="en-US" sz="11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797,166</a:t>
                      </a:r>
                      <a:endParaRPr lang="en-US" sz="11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924,208</a:t>
                      </a:r>
                      <a:endParaRPr lang="en-US" sz="11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1,109,383</a:t>
                      </a:r>
                      <a:endParaRPr lang="en-US" sz="11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20.5%</a:t>
                      </a:r>
                      <a:endParaRPr lang="en-US" sz="1100" b="0" i="0" u="none" strike="noStrike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1,210,998</a:t>
                      </a:r>
                      <a:endParaRPr lang="en-US" sz="1100" b="0" i="0" u="none" strike="noStrike" dirty="0">
                        <a:solidFill>
                          <a:srgbClr val="4412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5222234"/>
                  </a:ext>
                </a:extLst>
              </a:tr>
            </a:tbl>
          </a:graphicData>
        </a:graphic>
      </p:graphicFrame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2A8CA4C-3D57-59B0-1883-7A74011A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41E18A6-EF38-FDB7-0E15-6F2A009C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</p:spPr>
        <p:txBody>
          <a:bodyPr/>
          <a:lstStyle/>
          <a:p>
            <a:r>
              <a:rPr lang="en-US"/>
              <a:t>Copyright © Bank Nizwa. All Rights Reserved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73D7F101-7B22-3002-FB08-5AD4F16A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6629400"/>
            <a:ext cx="2130552" cy="228600"/>
          </a:xfrm>
        </p:spPr>
        <p:txBody>
          <a:bodyPr/>
          <a:lstStyle/>
          <a:p>
            <a:fld id="{0CF4AFB5-A841-4ABB-B50D-EFB970C5D1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1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5">
            <a:extLst>
              <a:ext uri="{FF2B5EF4-FFF2-40B4-BE49-F238E27FC236}">
                <a16:creationId xmlns:a16="http://schemas.microsoft.com/office/drawing/2014/main" id="{6F149780-A0EF-A6E5-10EB-D1B6C9FCD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5788" y="7707313"/>
            <a:ext cx="199548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4">
            <a:extLst>
              <a:ext uri="{FF2B5EF4-FFF2-40B4-BE49-F238E27FC236}">
                <a16:creationId xmlns:a16="http://schemas.microsoft.com/office/drawing/2014/main" id="{C77B96C6-D4C1-474A-01F1-58C4AED54302}"/>
              </a:ext>
            </a:extLst>
          </p:cNvPr>
          <p:cNvSpPr>
            <a:spLocks/>
          </p:cNvSpPr>
          <p:nvPr/>
        </p:nvSpPr>
        <p:spPr bwMode="auto">
          <a:xfrm>
            <a:off x="5815923" y="2362200"/>
            <a:ext cx="622300" cy="1463675"/>
          </a:xfrm>
          <a:custGeom>
            <a:avLst/>
            <a:gdLst>
              <a:gd name="T0" fmla="*/ 489 w 979"/>
              <a:gd name="T1" fmla="*/ 1153 h 2305"/>
              <a:gd name="T2" fmla="*/ 0 w 979"/>
              <a:gd name="T3" fmla="*/ 2306 h 2305"/>
              <a:gd name="T4" fmla="*/ 489 w 979"/>
              <a:gd name="T5" fmla="*/ 2306 h 2305"/>
              <a:gd name="T6" fmla="*/ 979 w 979"/>
              <a:gd name="T7" fmla="*/ 1153 h 2305"/>
              <a:gd name="T8" fmla="*/ 489 w 979"/>
              <a:gd name="T9" fmla="*/ 0 h 2305"/>
              <a:gd name="T10" fmla="*/ 0 w 979"/>
              <a:gd name="T11" fmla="*/ 0 h 2305"/>
              <a:gd name="T12" fmla="*/ 489 w 979"/>
              <a:gd name="T13" fmla="*/ 1153 h 2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9" h="2305">
                <a:moveTo>
                  <a:pt x="489" y="1153"/>
                </a:moveTo>
                <a:lnTo>
                  <a:pt x="0" y="2306"/>
                </a:lnTo>
                <a:lnTo>
                  <a:pt x="489" y="2306"/>
                </a:lnTo>
                <a:lnTo>
                  <a:pt x="979" y="1153"/>
                </a:lnTo>
                <a:lnTo>
                  <a:pt x="489" y="0"/>
                </a:lnTo>
                <a:lnTo>
                  <a:pt x="0" y="0"/>
                </a:lnTo>
                <a:lnTo>
                  <a:pt x="489" y="1153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A3E332-2A83-F72F-65E9-46A9115BCABE}"/>
              </a:ext>
            </a:extLst>
          </p:cNvPr>
          <p:cNvSpPr txBox="1"/>
          <p:nvPr/>
        </p:nvSpPr>
        <p:spPr>
          <a:xfrm>
            <a:off x="319018" y="1437640"/>
            <a:ext cx="1347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CAGR 18.6</a:t>
            </a:r>
            <a:r>
              <a:rPr lang="en-US" sz="1400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FA962E6-11A7-5C54-B59E-45655A983997}"/>
              </a:ext>
            </a:extLst>
          </p:cNvPr>
          <p:cNvSpPr txBox="1"/>
          <p:nvPr/>
        </p:nvSpPr>
        <p:spPr>
          <a:xfrm>
            <a:off x="4177864" y="1473497"/>
            <a:ext cx="1082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CAGR 37.7</a:t>
            </a:r>
            <a:r>
              <a:rPr lang="en-US" sz="1400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8C4ADB-D5E1-BEED-E6EE-F5F0CB416EAB}"/>
              </a:ext>
            </a:extLst>
          </p:cNvPr>
          <p:cNvSpPr txBox="1"/>
          <p:nvPr/>
        </p:nvSpPr>
        <p:spPr>
          <a:xfrm>
            <a:off x="7559734" y="1433175"/>
            <a:ext cx="1173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CAGR 34.86</a:t>
            </a:r>
            <a:r>
              <a:rPr lang="en-US" sz="1400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C041223-F3D8-D198-274F-2B53496652F0}"/>
              </a:ext>
            </a:extLst>
          </p:cNvPr>
          <p:cNvSpPr txBox="1"/>
          <p:nvPr/>
        </p:nvSpPr>
        <p:spPr>
          <a:xfrm>
            <a:off x="0" y="13367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NPAT up by 13% Y/Y whereas CAGR 34.86% in 4 Yrs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1200" u="sng">
                <a:solidFill>
                  <a:schemeClr val="accent2"/>
                </a:solidFill>
              </a:rPr>
              <a:t>Income growth, with operating expense in check, strong operating performance, with lower cost of risk</a:t>
            </a:r>
            <a:endParaRPr lang="en-US" sz="1200" u="sng" dirty="0">
              <a:solidFill>
                <a:schemeClr val="accent2"/>
              </a:solidFill>
            </a:endParaRP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798335"/>
              </p:ext>
            </p:extLst>
          </p:nvPr>
        </p:nvGraphicFramePr>
        <p:xfrm>
          <a:off x="11648" y="929641"/>
          <a:ext cx="1752916" cy="398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00000000-0008-0000-1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107615"/>
              </p:ext>
            </p:extLst>
          </p:nvPr>
        </p:nvGraphicFramePr>
        <p:xfrm>
          <a:off x="1862274" y="914401"/>
          <a:ext cx="1646101" cy="3946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06B8C1C0-4CF6-D9FC-80BD-6A4CC19CAEDE}"/>
              </a:ext>
            </a:extLst>
          </p:cNvPr>
          <p:cNvSpPr txBox="1"/>
          <p:nvPr/>
        </p:nvSpPr>
        <p:spPr>
          <a:xfrm>
            <a:off x="2213961" y="1442720"/>
            <a:ext cx="1044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CAGR 8.6</a:t>
            </a:r>
            <a:r>
              <a:rPr lang="en-US" sz="1400" dirty="0">
                <a:solidFill>
                  <a:schemeClr val="accent2"/>
                </a:solidFill>
              </a:rPr>
              <a:t>%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00000000-0008-0000-1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648148"/>
              </p:ext>
            </p:extLst>
          </p:nvPr>
        </p:nvGraphicFramePr>
        <p:xfrm>
          <a:off x="3966734" y="955785"/>
          <a:ext cx="1390830" cy="393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00000000-0008-0000-1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62081"/>
              </p:ext>
            </p:extLst>
          </p:nvPr>
        </p:nvGraphicFramePr>
        <p:xfrm>
          <a:off x="6694430" y="981931"/>
          <a:ext cx="2130552" cy="39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C1752C61-1CA2-0629-4077-6C603F400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6610"/>
              </p:ext>
            </p:extLst>
          </p:nvPr>
        </p:nvGraphicFramePr>
        <p:xfrm>
          <a:off x="311204" y="4953000"/>
          <a:ext cx="7248530" cy="1066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85082">
                  <a:extLst>
                    <a:ext uri="{9D8B030D-6E8A-4147-A177-3AD203B41FA5}">
                      <a16:colId xmlns:a16="http://schemas.microsoft.com/office/drawing/2014/main" val="3647234290"/>
                    </a:ext>
                  </a:extLst>
                </a:gridCol>
                <a:gridCol w="775672">
                  <a:extLst>
                    <a:ext uri="{9D8B030D-6E8A-4147-A177-3AD203B41FA5}">
                      <a16:colId xmlns:a16="http://schemas.microsoft.com/office/drawing/2014/main" val="2603959137"/>
                    </a:ext>
                  </a:extLst>
                </a:gridCol>
                <a:gridCol w="891578">
                  <a:extLst>
                    <a:ext uri="{9D8B030D-6E8A-4147-A177-3AD203B41FA5}">
                      <a16:colId xmlns:a16="http://schemas.microsoft.com/office/drawing/2014/main" val="1186226079"/>
                    </a:ext>
                  </a:extLst>
                </a:gridCol>
                <a:gridCol w="1043146">
                  <a:extLst>
                    <a:ext uri="{9D8B030D-6E8A-4147-A177-3AD203B41FA5}">
                      <a16:colId xmlns:a16="http://schemas.microsoft.com/office/drawing/2014/main" val="1048115232"/>
                    </a:ext>
                  </a:extLst>
                </a:gridCol>
                <a:gridCol w="962904">
                  <a:extLst>
                    <a:ext uri="{9D8B030D-6E8A-4147-A177-3AD203B41FA5}">
                      <a16:colId xmlns:a16="http://schemas.microsoft.com/office/drawing/2014/main" val="2826184028"/>
                    </a:ext>
                  </a:extLst>
                </a:gridCol>
                <a:gridCol w="1034232">
                  <a:extLst>
                    <a:ext uri="{9D8B030D-6E8A-4147-A177-3AD203B41FA5}">
                      <a16:colId xmlns:a16="http://schemas.microsoft.com/office/drawing/2014/main" val="4032819318"/>
                    </a:ext>
                  </a:extLst>
                </a:gridCol>
                <a:gridCol w="855916">
                  <a:extLst>
                    <a:ext uri="{9D8B030D-6E8A-4147-A177-3AD203B41FA5}">
                      <a16:colId xmlns:a16="http://schemas.microsoft.com/office/drawing/2014/main" val="3490173850"/>
                    </a:ext>
                  </a:extLst>
                </a:gridCol>
              </a:tblGrid>
              <a:tr h="93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 FY17 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 FY18 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 FY19 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 FY 20 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FY 21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 CAGR 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7619807"/>
                  </a:ext>
                </a:extLst>
              </a:tr>
              <a:tr h="186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Operating Income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22,392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27,098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    33,018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  39,254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    44,348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18.63%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1677955"/>
                  </a:ext>
                </a:extLst>
              </a:tr>
              <a:tr h="186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Operating Expense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16,420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16,658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    18,430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  19,656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    22,875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8.64%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1695018"/>
                  </a:ext>
                </a:extLst>
              </a:tr>
              <a:tr h="186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Pre- Provision Profit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5,972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10,440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    14,588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  19,598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    21,473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37.70%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4888210"/>
                  </a:ext>
                </a:extLst>
              </a:tr>
              <a:tr h="186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Cash NPAT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3,787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   7,512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    10,179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  11,067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         12,526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34.86%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9353635"/>
                  </a:ext>
                </a:extLst>
              </a:tr>
            </a:tbl>
          </a:graphicData>
        </a:graphic>
      </p:graphicFrame>
      <p:sp>
        <p:nvSpPr>
          <p:cNvPr id="3072" name="Date Placeholder 2">
            <a:extLst>
              <a:ext uri="{FF2B5EF4-FFF2-40B4-BE49-F238E27FC236}">
                <a16:creationId xmlns:a16="http://schemas.microsoft.com/office/drawing/2014/main" id="{4A4A0682-1976-BD42-A3FB-7EEFABE1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3073" name="Footer Placeholder 3">
            <a:extLst>
              <a:ext uri="{FF2B5EF4-FFF2-40B4-BE49-F238E27FC236}">
                <a16:creationId xmlns:a16="http://schemas.microsoft.com/office/drawing/2014/main" id="{C2B72547-E1FD-C9F8-E9B5-56D762631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</p:spPr>
        <p:txBody>
          <a:bodyPr/>
          <a:lstStyle/>
          <a:p>
            <a:r>
              <a:rPr lang="en-US"/>
              <a:t>Copyright © Bank Nizwa. All Rights Reserved</a:t>
            </a:r>
          </a:p>
        </p:txBody>
      </p:sp>
      <p:sp>
        <p:nvSpPr>
          <p:cNvPr id="3074" name="Slide Number Placeholder 4">
            <a:extLst>
              <a:ext uri="{FF2B5EF4-FFF2-40B4-BE49-F238E27FC236}">
                <a16:creationId xmlns:a16="http://schemas.microsoft.com/office/drawing/2014/main" id="{6E55A8A7-13ED-C730-81C8-D5C71A28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6629400"/>
            <a:ext cx="2130552" cy="228600"/>
          </a:xfrm>
        </p:spPr>
        <p:txBody>
          <a:bodyPr/>
          <a:lstStyle/>
          <a:p>
            <a:fld id="{0CF4AFB5-A841-4ABB-B50D-EFB970C5D1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88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362200"/>
            <a:ext cx="5715000" cy="6858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2025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9A11-3557-4561-A2E0-BE76EC6ECBA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Bank Nizwa.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9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C2C168-C4D7-C56B-CA90-34F3AC4E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Strategy and Planning Department -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EF171-31C8-6E5D-811F-9287C079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6A65E-4658-6320-E6E7-41BE51BE5806}"/>
              </a:ext>
            </a:extLst>
          </p:cNvPr>
          <p:cNvSpPr txBox="1"/>
          <p:nvPr/>
        </p:nvSpPr>
        <p:spPr>
          <a:xfrm>
            <a:off x="266700" y="2514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2"/>
                </a:solidFill>
              </a:rPr>
              <a:t>Disclaimer: This is not an investment advice. Investment in Bank Nizwa SAOG stocks is subject to market risk. Investors are advised to do proper due diligence before making any investment decisions.</a:t>
            </a:r>
          </a:p>
        </p:txBody>
      </p:sp>
    </p:spTree>
    <p:extLst>
      <p:ext uri="{BB962C8B-B14F-4D97-AF65-F5344CB8AC3E}">
        <p14:creationId xmlns:p14="http://schemas.microsoft.com/office/powerpoint/2010/main" val="1458824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D9BD-8993-FFCC-1DA3-4EF16D20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52400"/>
            <a:ext cx="6858000" cy="533400"/>
          </a:xfrm>
        </p:spPr>
        <p:txBody>
          <a:bodyPr/>
          <a:lstStyle/>
          <a:p>
            <a:r>
              <a:rPr lang="en-US" sz="2800" dirty="0"/>
              <a:t>Our Strength</a:t>
            </a:r>
          </a:p>
        </p:txBody>
      </p:sp>
      <p:sp>
        <p:nvSpPr>
          <p:cNvPr id="14" name="Freeform 203">
            <a:extLst>
              <a:ext uri="{FF2B5EF4-FFF2-40B4-BE49-F238E27FC236}">
                <a16:creationId xmlns:a16="http://schemas.microsoft.com/office/drawing/2014/main" id="{D8401525-036A-C126-6DEB-C87B887B0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1" y="1899968"/>
            <a:ext cx="1515938" cy="1529032"/>
          </a:xfrm>
          <a:custGeom>
            <a:avLst/>
            <a:gdLst>
              <a:gd name="T0" fmla="*/ 106368 w 634"/>
              <a:gd name="T1" fmla="*/ 0 h 634"/>
              <a:gd name="T2" fmla="*/ 106368 w 634"/>
              <a:gd name="T3" fmla="*/ 0 h 634"/>
              <a:gd name="T4" fmla="*/ 95911 w 634"/>
              <a:gd name="T5" fmla="*/ 0 h 634"/>
              <a:gd name="T6" fmla="*/ 95911 w 634"/>
              <a:gd name="T7" fmla="*/ 21274 h 634"/>
              <a:gd name="T8" fmla="*/ 0 w 634"/>
              <a:gd name="T9" fmla="*/ 122232 h 634"/>
              <a:gd name="T10" fmla="*/ 106368 w 634"/>
              <a:gd name="T11" fmla="*/ 228239 h 634"/>
              <a:gd name="T12" fmla="*/ 196509 w 634"/>
              <a:gd name="T13" fmla="*/ 164419 h 634"/>
              <a:gd name="T14" fmla="*/ 212374 w 634"/>
              <a:gd name="T15" fmla="*/ 169827 h 634"/>
              <a:gd name="T16" fmla="*/ 228239 w 634"/>
              <a:gd name="T17" fmla="*/ 116824 h 634"/>
              <a:gd name="T18" fmla="*/ 106368 w 634"/>
              <a:gd name="T19" fmla="*/ 0 h 634"/>
              <a:gd name="T20" fmla="*/ 106368 w 634"/>
              <a:gd name="T21" fmla="*/ 212374 h 634"/>
              <a:gd name="T22" fmla="*/ 106368 w 634"/>
              <a:gd name="T23" fmla="*/ 212374 h 634"/>
              <a:gd name="T24" fmla="*/ 16226 w 634"/>
              <a:gd name="T25" fmla="*/ 122232 h 634"/>
              <a:gd name="T26" fmla="*/ 95911 w 634"/>
              <a:gd name="T27" fmla="*/ 37138 h 634"/>
              <a:gd name="T28" fmla="*/ 95911 w 634"/>
              <a:gd name="T29" fmla="*/ 132689 h 634"/>
              <a:gd name="T30" fmla="*/ 186053 w 634"/>
              <a:gd name="T31" fmla="*/ 159371 h 634"/>
              <a:gd name="T32" fmla="*/ 106368 w 634"/>
              <a:gd name="T33" fmla="*/ 212374 h 634"/>
              <a:gd name="T34" fmla="*/ 201918 w 634"/>
              <a:gd name="T35" fmla="*/ 153962 h 634"/>
              <a:gd name="T36" fmla="*/ 201918 w 634"/>
              <a:gd name="T37" fmla="*/ 153962 h 634"/>
              <a:gd name="T38" fmla="*/ 106368 w 634"/>
              <a:gd name="T39" fmla="*/ 122232 h 634"/>
              <a:gd name="T40" fmla="*/ 106368 w 634"/>
              <a:gd name="T41" fmla="*/ 15865 h 634"/>
              <a:gd name="T42" fmla="*/ 212374 w 634"/>
              <a:gd name="T43" fmla="*/ 116824 h 634"/>
              <a:gd name="T44" fmla="*/ 201918 w 634"/>
              <a:gd name="T45" fmla="*/ 153962 h 63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4" h="634">
                <a:moveTo>
                  <a:pt x="295" y="0"/>
                </a:moveTo>
                <a:lnTo>
                  <a:pt x="295" y="0"/>
                </a:lnTo>
                <a:cubicBezTo>
                  <a:pt x="266" y="0"/>
                  <a:pt x="266" y="0"/>
                  <a:pt x="266" y="0"/>
                </a:cubicBezTo>
                <a:cubicBezTo>
                  <a:pt x="266" y="59"/>
                  <a:pt x="266" y="59"/>
                  <a:pt x="266" y="59"/>
                </a:cubicBezTo>
                <a:cubicBezTo>
                  <a:pt x="118" y="73"/>
                  <a:pt x="0" y="191"/>
                  <a:pt x="0" y="339"/>
                </a:cubicBezTo>
                <a:cubicBezTo>
                  <a:pt x="0" y="501"/>
                  <a:pt x="133" y="633"/>
                  <a:pt x="295" y="633"/>
                </a:cubicBezTo>
                <a:cubicBezTo>
                  <a:pt x="412" y="633"/>
                  <a:pt x="501" y="560"/>
                  <a:pt x="545" y="456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619" y="442"/>
                  <a:pt x="633" y="383"/>
                  <a:pt x="633" y="324"/>
                </a:cubicBezTo>
                <a:cubicBezTo>
                  <a:pt x="633" y="147"/>
                  <a:pt x="471" y="0"/>
                  <a:pt x="295" y="0"/>
                </a:cubicBezTo>
                <a:close/>
                <a:moveTo>
                  <a:pt x="295" y="589"/>
                </a:moveTo>
                <a:lnTo>
                  <a:pt x="295" y="589"/>
                </a:lnTo>
                <a:cubicBezTo>
                  <a:pt x="148" y="589"/>
                  <a:pt x="45" y="486"/>
                  <a:pt x="45" y="339"/>
                </a:cubicBezTo>
                <a:cubicBezTo>
                  <a:pt x="45" y="221"/>
                  <a:pt x="148" y="118"/>
                  <a:pt x="266" y="103"/>
                </a:cubicBezTo>
                <a:cubicBezTo>
                  <a:pt x="266" y="368"/>
                  <a:pt x="266" y="368"/>
                  <a:pt x="266" y="368"/>
                </a:cubicBezTo>
                <a:cubicBezTo>
                  <a:pt x="516" y="442"/>
                  <a:pt x="516" y="442"/>
                  <a:pt x="516" y="442"/>
                </a:cubicBezTo>
                <a:cubicBezTo>
                  <a:pt x="471" y="530"/>
                  <a:pt x="383" y="589"/>
                  <a:pt x="295" y="589"/>
                </a:cubicBezTo>
                <a:close/>
                <a:moveTo>
                  <a:pt x="560" y="427"/>
                </a:moveTo>
                <a:lnTo>
                  <a:pt x="560" y="427"/>
                </a:lnTo>
                <a:cubicBezTo>
                  <a:pt x="295" y="339"/>
                  <a:pt x="295" y="339"/>
                  <a:pt x="295" y="339"/>
                </a:cubicBezTo>
                <a:cubicBezTo>
                  <a:pt x="295" y="44"/>
                  <a:pt x="295" y="44"/>
                  <a:pt x="295" y="44"/>
                </a:cubicBezTo>
                <a:cubicBezTo>
                  <a:pt x="457" y="44"/>
                  <a:pt x="589" y="177"/>
                  <a:pt x="589" y="324"/>
                </a:cubicBezTo>
                <a:cubicBezTo>
                  <a:pt x="589" y="368"/>
                  <a:pt x="575" y="398"/>
                  <a:pt x="560" y="42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solidFill>
              <a:schemeClr val="accent4"/>
            </a:solidFill>
            <a:bevel/>
            <a:headEnd/>
            <a:tailEnd/>
          </a:ln>
          <a:effectLst/>
        </p:spPr>
        <p:txBody>
          <a:bodyPr wrap="none" lIns="91431" tIns="45716" rIns="91431" bIns="45716" anchor="ctr"/>
          <a:lstStyle/>
          <a:p>
            <a:endParaRPr lang="en-US"/>
          </a:p>
        </p:txBody>
      </p:sp>
      <p:sp>
        <p:nvSpPr>
          <p:cNvPr id="15" name="Freeform 64">
            <a:extLst>
              <a:ext uri="{FF2B5EF4-FFF2-40B4-BE49-F238E27FC236}">
                <a16:creationId xmlns:a16="http://schemas.microsoft.com/office/drawing/2014/main" id="{38F07E3D-4C33-0D20-D838-31FA7D43AF6F}"/>
              </a:ext>
            </a:extLst>
          </p:cNvPr>
          <p:cNvSpPr>
            <a:spLocks noEditPoints="1"/>
          </p:cNvSpPr>
          <p:nvPr/>
        </p:nvSpPr>
        <p:spPr bwMode="auto">
          <a:xfrm>
            <a:off x="4495801" y="1899968"/>
            <a:ext cx="1515938" cy="1529032"/>
          </a:xfrm>
          <a:custGeom>
            <a:avLst/>
            <a:gdLst>
              <a:gd name="T0" fmla="*/ 77 w 77"/>
              <a:gd name="T1" fmla="*/ 51 h 64"/>
              <a:gd name="T2" fmla="*/ 75 w 77"/>
              <a:gd name="T3" fmla="*/ 55 h 64"/>
              <a:gd name="T4" fmla="*/ 59 w 77"/>
              <a:gd name="T5" fmla="*/ 63 h 64"/>
              <a:gd name="T6" fmla="*/ 57 w 77"/>
              <a:gd name="T7" fmla="*/ 64 h 64"/>
              <a:gd name="T8" fmla="*/ 55 w 77"/>
              <a:gd name="T9" fmla="*/ 63 h 64"/>
              <a:gd name="T10" fmla="*/ 39 w 77"/>
              <a:gd name="T11" fmla="*/ 55 h 64"/>
              <a:gd name="T12" fmla="*/ 39 w 77"/>
              <a:gd name="T13" fmla="*/ 55 h 64"/>
              <a:gd name="T14" fmla="*/ 38 w 77"/>
              <a:gd name="T15" fmla="*/ 55 h 64"/>
              <a:gd name="T16" fmla="*/ 22 w 77"/>
              <a:gd name="T17" fmla="*/ 63 h 64"/>
              <a:gd name="T18" fmla="*/ 20 w 77"/>
              <a:gd name="T19" fmla="*/ 64 h 64"/>
              <a:gd name="T20" fmla="*/ 18 w 77"/>
              <a:gd name="T21" fmla="*/ 63 h 64"/>
              <a:gd name="T22" fmla="*/ 2 w 77"/>
              <a:gd name="T23" fmla="*/ 55 h 64"/>
              <a:gd name="T24" fmla="*/ 0 w 77"/>
              <a:gd name="T25" fmla="*/ 51 h 64"/>
              <a:gd name="T26" fmla="*/ 0 w 77"/>
              <a:gd name="T27" fmla="*/ 37 h 64"/>
              <a:gd name="T28" fmla="*/ 3 w 77"/>
              <a:gd name="T29" fmla="*/ 32 h 64"/>
              <a:gd name="T30" fmla="*/ 18 w 77"/>
              <a:gd name="T31" fmla="*/ 26 h 64"/>
              <a:gd name="T32" fmla="*/ 18 w 77"/>
              <a:gd name="T33" fmla="*/ 11 h 64"/>
              <a:gd name="T34" fmla="*/ 21 w 77"/>
              <a:gd name="T35" fmla="*/ 7 h 64"/>
              <a:gd name="T36" fmla="*/ 37 w 77"/>
              <a:gd name="T37" fmla="*/ 0 h 64"/>
              <a:gd name="T38" fmla="*/ 39 w 77"/>
              <a:gd name="T39" fmla="*/ 0 h 64"/>
              <a:gd name="T40" fmla="*/ 40 w 77"/>
              <a:gd name="T41" fmla="*/ 0 h 64"/>
              <a:gd name="T42" fmla="*/ 56 w 77"/>
              <a:gd name="T43" fmla="*/ 7 h 64"/>
              <a:gd name="T44" fmla="*/ 59 w 77"/>
              <a:gd name="T45" fmla="*/ 11 h 64"/>
              <a:gd name="T46" fmla="*/ 59 w 77"/>
              <a:gd name="T47" fmla="*/ 26 h 64"/>
              <a:gd name="T48" fmla="*/ 75 w 77"/>
              <a:gd name="T49" fmla="*/ 32 h 64"/>
              <a:gd name="T50" fmla="*/ 77 w 77"/>
              <a:gd name="T51" fmla="*/ 37 h 64"/>
              <a:gd name="T52" fmla="*/ 77 w 77"/>
              <a:gd name="T53" fmla="*/ 51 h 64"/>
              <a:gd name="T54" fmla="*/ 35 w 77"/>
              <a:gd name="T55" fmla="*/ 36 h 64"/>
              <a:gd name="T56" fmla="*/ 20 w 77"/>
              <a:gd name="T57" fmla="*/ 30 h 64"/>
              <a:gd name="T58" fmla="*/ 6 w 77"/>
              <a:gd name="T59" fmla="*/ 36 h 64"/>
              <a:gd name="T60" fmla="*/ 20 w 77"/>
              <a:gd name="T61" fmla="*/ 42 h 64"/>
              <a:gd name="T62" fmla="*/ 35 w 77"/>
              <a:gd name="T63" fmla="*/ 36 h 64"/>
              <a:gd name="T64" fmla="*/ 36 w 77"/>
              <a:gd name="T65" fmla="*/ 51 h 64"/>
              <a:gd name="T66" fmla="*/ 36 w 77"/>
              <a:gd name="T67" fmla="*/ 40 h 64"/>
              <a:gd name="T68" fmla="*/ 23 w 77"/>
              <a:gd name="T69" fmla="*/ 46 h 64"/>
              <a:gd name="T70" fmla="*/ 23 w 77"/>
              <a:gd name="T71" fmla="*/ 58 h 64"/>
              <a:gd name="T72" fmla="*/ 36 w 77"/>
              <a:gd name="T73" fmla="*/ 51 h 64"/>
              <a:gd name="T74" fmla="*/ 54 w 77"/>
              <a:gd name="T75" fmla="*/ 11 h 64"/>
              <a:gd name="T76" fmla="*/ 39 w 77"/>
              <a:gd name="T77" fmla="*/ 5 h 64"/>
              <a:gd name="T78" fmla="*/ 23 w 77"/>
              <a:gd name="T79" fmla="*/ 11 h 64"/>
              <a:gd name="T80" fmla="*/ 39 w 77"/>
              <a:gd name="T81" fmla="*/ 18 h 64"/>
              <a:gd name="T82" fmla="*/ 54 w 77"/>
              <a:gd name="T83" fmla="*/ 11 h 64"/>
              <a:gd name="T84" fmla="*/ 55 w 77"/>
              <a:gd name="T85" fmla="*/ 26 h 64"/>
              <a:gd name="T86" fmla="*/ 55 w 77"/>
              <a:gd name="T87" fmla="*/ 16 h 64"/>
              <a:gd name="T88" fmla="*/ 41 w 77"/>
              <a:gd name="T89" fmla="*/ 22 h 64"/>
              <a:gd name="T90" fmla="*/ 41 w 77"/>
              <a:gd name="T91" fmla="*/ 32 h 64"/>
              <a:gd name="T92" fmla="*/ 55 w 77"/>
              <a:gd name="T93" fmla="*/ 26 h 64"/>
              <a:gd name="T94" fmla="*/ 71 w 77"/>
              <a:gd name="T95" fmla="*/ 36 h 64"/>
              <a:gd name="T96" fmla="*/ 57 w 77"/>
              <a:gd name="T97" fmla="*/ 30 h 64"/>
              <a:gd name="T98" fmla="*/ 42 w 77"/>
              <a:gd name="T99" fmla="*/ 36 h 64"/>
              <a:gd name="T100" fmla="*/ 57 w 77"/>
              <a:gd name="T101" fmla="*/ 42 h 64"/>
              <a:gd name="T102" fmla="*/ 71 w 77"/>
              <a:gd name="T103" fmla="*/ 36 h 64"/>
              <a:gd name="T104" fmla="*/ 73 w 77"/>
              <a:gd name="T105" fmla="*/ 51 h 64"/>
              <a:gd name="T106" fmla="*/ 73 w 77"/>
              <a:gd name="T107" fmla="*/ 40 h 64"/>
              <a:gd name="T108" fmla="*/ 59 w 77"/>
              <a:gd name="T109" fmla="*/ 46 h 64"/>
              <a:gd name="T110" fmla="*/ 59 w 77"/>
              <a:gd name="T111" fmla="*/ 58 h 64"/>
              <a:gd name="T112" fmla="*/ 73 w 77"/>
              <a:gd name="T113" fmla="*/ 51 h 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7" h="64">
                <a:moveTo>
                  <a:pt x="77" y="51"/>
                </a:moveTo>
                <a:cubicBezTo>
                  <a:pt x="77" y="53"/>
                  <a:pt x="76" y="55"/>
                  <a:pt x="75" y="55"/>
                </a:cubicBezTo>
                <a:cubicBezTo>
                  <a:pt x="59" y="63"/>
                  <a:pt x="59" y="63"/>
                  <a:pt x="59" y="63"/>
                </a:cubicBezTo>
                <a:cubicBezTo>
                  <a:pt x="58" y="64"/>
                  <a:pt x="58" y="64"/>
                  <a:pt x="57" y="64"/>
                </a:cubicBezTo>
                <a:cubicBezTo>
                  <a:pt x="56" y="64"/>
                  <a:pt x="55" y="64"/>
                  <a:pt x="55" y="6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8" y="55"/>
                  <a:pt x="38" y="5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1" y="64"/>
                  <a:pt x="20" y="64"/>
                </a:cubicBezTo>
                <a:cubicBezTo>
                  <a:pt x="20" y="64"/>
                  <a:pt x="19" y="64"/>
                  <a:pt x="18" y="63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3"/>
                  <a:pt x="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8"/>
                  <a:pt x="21" y="7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8"/>
                  <a:pt x="59" y="10"/>
                  <a:pt x="59" y="11"/>
                </a:cubicBezTo>
                <a:cubicBezTo>
                  <a:pt x="59" y="26"/>
                  <a:pt x="59" y="26"/>
                  <a:pt x="59" y="26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3"/>
                  <a:pt x="77" y="35"/>
                  <a:pt x="77" y="37"/>
                </a:cubicBezTo>
                <a:lnTo>
                  <a:pt x="77" y="51"/>
                </a:lnTo>
                <a:close/>
                <a:moveTo>
                  <a:pt x="35" y="36"/>
                </a:moveTo>
                <a:cubicBezTo>
                  <a:pt x="20" y="30"/>
                  <a:pt x="20" y="30"/>
                  <a:pt x="20" y="30"/>
                </a:cubicBezTo>
                <a:cubicBezTo>
                  <a:pt x="6" y="36"/>
                  <a:pt x="6" y="36"/>
                  <a:pt x="6" y="36"/>
                </a:cubicBezTo>
                <a:cubicBezTo>
                  <a:pt x="20" y="42"/>
                  <a:pt x="20" y="42"/>
                  <a:pt x="20" y="42"/>
                </a:cubicBezTo>
                <a:lnTo>
                  <a:pt x="35" y="36"/>
                </a:lnTo>
                <a:close/>
                <a:moveTo>
                  <a:pt x="36" y="51"/>
                </a:moveTo>
                <a:cubicBezTo>
                  <a:pt x="36" y="40"/>
                  <a:pt x="36" y="40"/>
                  <a:pt x="36" y="4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lnTo>
                  <a:pt x="36" y="51"/>
                </a:lnTo>
                <a:close/>
                <a:moveTo>
                  <a:pt x="54" y="11"/>
                </a:moveTo>
                <a:cubicBezTo>
                  <a:pt x="39" y="5"/>
                  <a:pt x="39" y="5"/>
                  <a:pt x="39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9" y="18"/>
                  <a:pt x="39" y="18"/>
                  <a:pt x="39" y="18"/>
                </a:cubicBezTo>
                <a:lnTo>
                  <a:pt x="54" y="11"/>
                </a:lnTo>
                <a:close/>
                <a:moveTo>
                  <a:pt x="55" y="26"/>
                </a:moveTo>
                <a:cubicBezTo>
                  <a:pt x="55" y="16"/>
                  <a:pt x="55" y="16"/>
                  <a:pt x="55" y="16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32"/>
                  <a:pt x="41" y="32"/>
                  <a:pt x="41" y="32"/>
                </a:cubicBezTo>
                <a:lnTo>
                  <a:pt x="55" y="26"/>
                </a:lnTo>
                <a:close/>
                <a:moveTo>
                  <a:pt x="71" y="36"/>
                </a:moveTo>
                <a:cubicBezTo>
                  <a:pt x="57" y="30"/>
                  <a:pt x="57" y="30"/>
                  <a:pt x="57" y="30"/>
                </a:cubicBezTo>
                <a:cubicBezTo>
                  <a:pt x="42" y="36"/>
                  <a:pt x="42" y="36"/>
                  <a:pt x="42" y="36"/>
                </a:cubicBezTo>
                <a:cubicBezTo>
                  <a:pt x="57" y="42"/>
                  <a:pt x="57" y="42"/>
                  <a:pt x="57" y="42"/>
                </a:cubicBezTo>
                <a:lnTo>
                  <a:pt x="71" y="36"/>
                </a:lnTo>
                <a:close/>
                <a:moveTo>
                  <a:pt x="73" y="51"/>
                </a:moveTo>
                <a:cubicBezTo>
                  <a:pt x="73" y="40"/>
                  <a:pt x="73" y="40"/>
                  <a:pt x="73" y="40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8"/>
                  <a:pt x="59" y="58"/>
                  <a:pt x="59" y="58"/>
                </a:cubicBezTo>
                <a:lnTo>
                  <a:pt x="73" y="5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47">
            <a:extLst>
              <a:ext uri="{FF2B5EF4-FFF2-40B4-BE49-F238E27FC236}">
                <a16:creationId xmlns:a16="http://schemas.microsoft.com/office/drawing/2014/main" id="{6775ACB0-7A81-42BB-AC43-5343F0294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00" y="1899968"/>
            <a:ext cx="1515939" cy="1529032"/>
          </a:xfrm>
          <a:custGeom>
            <a:avLst/>
            <a:gdLst>
              <a:gd name="T0" fmla="*/ 223121 w 498"/>
              <a:gd name="T1" fmla="*/ 195370 h 435"/>
              <a:gd name="T2" fmla="*/ 223121 w 498"/>
              <a:gd name="T3" fmla="*/ 195370 h 435"/>
              <a:gd name="T4" fmla="*/ 218632 w 498"/>
              <a:gd name="T5" fmla="*/ 147653 h 435"/>
              <a:gd name="T6" fmla="*/ 190798 w 498"/>
              <a:gd name="T7" fmla="*/ 131897 h 435"/>
              <a:gd name="T8" fmla="*/ 167004 w 498"/>
              <a:gd name="T9" fmla="*/ 103987 h 435"/>
              <a:gd name="T10" fmla="*/ 175085 w 498"/>
              <a:gd name="T11" fmla="*/ 88232 h 435"/>
              <a:gd name="T12" fmla="*/ 183166 w 498"/>
              <a:gd name="T13" fmla="*/ 71576 h 435"/>
              <a:gd name="T14" fmla="*/ 179125 w 498"/>
              <a:gd name="T15" fmla="*/ 67974 h 435"/>
              <a:gd name="T16" fmla="*/ 183166 w 498"/>
              <a:gd name="T17" fmla="*/ 51769 h 435"/>
              <a:gd name="T18" fmla="*/ 155332 w 498"/>
              <a:gd name="T19" fmla="*/ 27910 h 435"/>
              <a:gd name="T20" fmla="*/ 127498 w 498"/>
              <a:gd name="T21" fmla="*/ 51769 h 435"/>
              <a:gd name="T22" fmla="*/ 131538 w 498"/>
              <a:gd name="T23" fmla="*/ 67974 h 435"/>
              <a:gd name="T24" fmla="*/ 127498 w 498"/>
              <a:gd name="T25" fmla="*/ 71576 h 435"/>
              <a:gd name="T26" fmla="*/ 135579 w 498"/>
              <a:gd name="T27" fmla="*/ 88232 h 435"/>
              <a:gd name="T28" fmla="*/ 139619 w 498"/>
              <a:gd name="T29" fmla="*/ 103987 h 435"/>
              <a:gd name="T30" fmla="*/ 131538 w 498"/>
              <a:gd name="T31" fmla="*/ 123794 h 435"/>
              <a:gd name="T32" fmla="*/ 171045 w 498"/>
              <a:gd name="T33" fmla="*/ 163859 h 435"/>
              <a:gd name="T34" fmla="*/ 171045 w 498"/>
              <a:gd name="T35" fmla="*/ 195370 h 435"/>
              <a:gd name="T36" fmla="*/ 223121 w 498"/>
              <a:gd name="T37" fmla="*/ 195370 h 435"/>
              <a:gd name="T38" fmla="*/ 115825 w 498"/>
              <a:gd name="T39" fmla="*/ 135949 h 435"/>
              <a:gd name="T40" fmla="*/ 115825 w 498"/>
              <a:gd name="T41" fmla="*/ 135949 h 435"/>
              <a:gd name="T42" fmla="*/ 83951 w 498"/>
              <a:gd name="T43" fmla="*/ 103987 h 435"/>
              <a:gd name="T44" fmla="*/ 95623 w 498"/>
              <a:gd name="T45" fmla="*/ 75627 h 435"/>
              <a:gd name="T46" fmla="*/ 103704 w 498"/>
              <a:gd name="T47" fmla="*/ 59871 h 435"/>
              <a:gd name="T48" fmla="*/ 99664 w 498"/>
              <a:gd name="T49" fmla="*/ 51769 h 435"/>
              <a:gd name="T50" fmla="*/ 103704 w 498"/>
              <a:gd name="T51" fmla="*/ 31961 h 435"/>
              <a:gd name="T52" fmla="*/ 67789 w 498"/>
              <a:gd name="T53" fmla="*/ 0 h 435"/>
              <a:gd name="T54" fmla="*/ 31874 w 498"/>
              <a:gd name="T55" fmla="*/ 31961 h 435"/>
              <a:gd name="T56" fmla="*/ 31874 w 498"/>
              <a:gd name="T57" fmla="*/ 51769 h 435"/>
              <a:gd name="T58" fmla="*/ 31874 w 498"/>
              <a:gd name="T59" fmla="*/ 59871 h 435"/>
              <a:gd name="T60" fmla="*/ 39955 w 498"/>
              <a:gd name="T61" fmla="*/ 75627 h 435"/>
              <a:gd name="T62" fmla="*/ 48036 w 498"/>
              <a:gd name="T63" fmla="*/ 103987 h 435"/>
              <a:gd name="T64" fmla="*/ 20202 w 498"/>
              <a:gd name="T65" fmla="*/ 135949 h 435"/>
              <a:gd name="T66" fmla="*/ 0 w 498"/>
              <a:gd name="T67" fmla="*/ 155756 h 435"/>
              <a:gd name="T68" fmla="*/ 0 w 498"/>
              <a:gd name="T69" fmla="*/ 195370 h 435"/>
              <a:gd name="T70" fmla="*/ 155332 w 498"/>
              <a:gd name="T71" fmla="*/ 195370 h 435"/>
              <a:gd name="T72" fmla="*/ 155332 w 498"/>
              <a:gd name="T73" fmla="*/ 163859 h 435"/>
              <a:gd name="T74" fmla="*/ 115825 w 498"/>
              <a:gd name="T75" fmla="*/ 135949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solidFill>
              <a:schemeClr val="accent4"/>
            </a:solidFill>
            <a:bevel/>
            <a:headEnd/>
            <a:tailEnd/>
          </a:ln>
          <a:effectLst/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18" name="Freeform 53">
            <a:extLst>
              <a:ext uri="{FF2B5EF4-FFF2-40B4-BE49-F238E27FC236}">
                <a16:creationId xmlns:a16="http://schemas.microsoft.com/office/drawing/2014/main" id="{1440D669-27B8-9E22-FAC9-5ED531EBF5E5}"/>
              </a:ext>
            </a:extLst>
          </p:cNvPr>
          <p:cNvSpPr>
            <a:spLocks noEditPoints="1"/>
          </p:cNvSpPr>
          <p:nvPr/>
        </p:nvSpPr>
        <p:spPr bwMode="auto">
          <a:xfrm>
            <a:off x="7010401" y="1899968"/>
            <a:ext cx="1515938" cy="1529032"/>
          </a:xfrm>
          <a:custGeom>
            <a:avLst/>
            <a:gdLst>
              <a:gd name="T0" fmla="*/ 53 w 107"/>
              <a:gd name="T1" fmla="*/ 0 h 123"/>
              <a:gd name="T2" fmla="*/ 0 w 107"/>
              <a:gd name="T3" fmla="*/ 25 h 123"/>
              <a:gd name="T4" fmla="*/ 0 w 107"/>
              <a:gd name="T5" fmla="*/ 98 h 123"/>
              <a:gd name="T6" fmla="*/ 53 w 107"/>
              <a:gd name="T7" fmla="*/ 123 h 123"/>
              <a:gd name="T8" fmla="*/ 107 w 107"/>
              <a:gd name="T9" fmla="*/ 98 h 123"/>
              <a:gd name="T10" fmla="*/ 107 w 107"/>
              <a:gd name="T11" fmla="*/ 25 h 123"/>
              <a:gd name="T12" fmla="*/ 53 w 107"/>
              <a:gd name="T13" fmla="*/ 0 h 123"/>
              <a:gd name="T14" fmla="*/ 99 w 107"/>
              <a:gd name="T15" fmla="*/ 98 h 123"/>
              <a:gd name="T16" fmla="*/ 53 w 107"/>
              <a:gd name="T17" fmla="*/ 115 h 123"/>
              <a:gd name="T18" fmla="*/ 7 w 107"/>
              <a:gd name="T19" fmla="*/ 98 h 123"/>
              <a:gd name="T20" fmla="*/ 7 w 107"/>
              <a:gd name="T21" fmla="*/ 83 h 123"/>
              <a:gd name="T22" fmla="*/ 53 w 107"/>
              <a:gd name="T23" fmla="*/ 96 h 123"/>
              <a:gd name="T24" fmla="*/ 99 w 107"/>
              <a:gd name="T25" fmla="*/ 83 h 123"/>
              <a:gd name="T26" fmla="*/ 99 w 107"/>
              <a:gd name="T27" fmla="*/ 98 h 123"/>
              <a:gd name="T28" fmla="*/ 99 w 107"/>
              <a:gd name="T29" fmla="*/ 75 h 123"/>
              <a:gd name="T30" fmla="*/ 99 w 107"/>
              <a:gd name="T31" fmla="*/ 75 h 123"/>
              <a:gd name="T32" fmla="*/ 99 w 107"/>
              <a:gd name="T33" fmla="*/ 75 h 123"/>
              <a:gd name="T34" fmla="*/ 53 w 107"/>
              <a:gd name="T35" fmla="*/ 92 h 123"/>
              <a:gd name="T36" fmla="*/ 7 w 107"/>
              <a:gd name="T37" fmla="*/ 75 h 123"/>
              <a:gd name="T38" fmla="*/ 7 w 107"/>
              <a:gd name="T39" fmla="*/ 75 h 123"/>
              <a:gd name="T40" fmla="*/ 7 w 107"/>
              <a:gd name="T41" fmla="*/ 60 h 123"/>
              <a:gd name="T42" fmla="*/ 53 w 107"/>
              <a:gd name="T43" fmla="*/ 73 h 123"/>
              <a:gd name="T44" fmla="*/ 99 w 107"/>
              <a:gd name="T45" fmla="*/ 60 h 123"/>
              <a:gd name="T46" fmla="*/ 99 w 107"/>
              <a:gd name="T47" fmla="*/ 75 h 123"/>
              <a:gd name="T48" fmla="*/ 99 w 107"/>
              <a:gd name="T49" fmla="*/ 52 h 123"/>
              <a:gd name="T50" fmla="*/ 99 w 107"/>
              <a:gd name="T51" fmla="*/ 52 h 123"/>
              <a:gd name="T52" fmla="*/ 99 w 107"/>
              <a:gd name="T53" fmla="*/ 52 h 123"/>
              <a:gd name="T54" fmla="*/ 53 w 107"/>
              <a:gd name="T55" fmla="*/ 69 h 123"/>
              <a:gd name="T56" fmla="*/ 7 w 107"/>
              <a:gd name="T57" fmla="*/ 52 h 123"/>
              <a:gd name="T58" fmla="*/ 7 w 107"/>
              <a:gd name="T59" fmla="*/ 52 h 123"/>
              <a:gd name="T60" fmla="*/ 7 w 107"/>
              <a:gd name="T61" fmla="*/ 39 h 123"/>
              <a:gd name="T62" fmla="*/ 53 w 107"/>
              <a:gd name="T63" fmla="*/ 50 h 123"/>
              <a:gd name="T64" fmla="*/ 99 w 107"/>
              <a:gd name="T65" fmla="*/ 39 h 123"/>
              <a:gd name="T66" fmla="*/ 99 w 107"/>
              <a:gd name="T67" fmla="*/ 52 h 123"/>
              <a:gd name="T68" fmla="*/ 53 w 107"/>
              <a:gd name="T69" fmla="*/ 42 h 123"/>
              <a:gd name="T70" fmla="*/ 7 w 107"/>
              <a:gd name="T71" fmla="*/ 25 h 123"/>
              <a:gd name="T72" fmla="*/ 53 w 107"/>
              <a:gd name="T73" fmla="*/ 8 h 123"/>
              <a:gd name="T74" fmla="*/ 99 w 107"/>
              <a:gd name="T75" fmla="*/ 25 h 123"/>
              <a:gd name="T76" fmla="*/ 53 w 107"/>
              <a:gd name="T77" fmla="*/ 42 h 123"/>
              <a:gd name="T78" fmla="*/ 53 w 107"/>
              <a:gd name="T79" fmla="*/ 42 h 123"/>
              <a:gd name="T80" fmla="*/ 53 w 107"/>
              <a:gd name="T81" fmla="*/ 42 h 1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7" h="123">
                <a:moveTo>
                  <a:pt x="53" y="0"/>
                </a:moveTo>
                <a:cubicBezTo>
                  <a:pt x="27" y="0"/>
                  <a:pt x="0" y="8"/>
                  <a:pt x="0" y="2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5"/>
                  <a:pt x="27" y="123"/>
                  <a:pt x="53" y="123"/>
                </a:cubicBezTo>
                <a:cubicBezTo>
                  <a:pt x="79" y="123"/>
                  <a:pt x="107" y="115"/>
                  <a:pt x="107" y="98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8"/>
                  <a:pt x="79" y="0"/>
                  <a:pt x="53" y="0"/>
                </a:cubicBezTo>
                <a:close/>
                <a:moveTo>
                  <a:pt x="99" y="98"/>
                </a:moveTo>
                <a:cubicBezTo>
                  <a:pt x="99" y="107"/>
                  <a:pt x="79" y="115"/>
                  <a:pt x="53" y="115"/>
                </a:cubicBezTo>
                <a:cubicBezTo>
                  <a:pt x="28" y="115"/>
                  <a:pt x="7" y="107"/>
                  <a:pt x="7" y="98"/>
                </a:cubicBezTo>
                <a:cubicBezTo>
                  <a:pt x="7" y="83"/>
                  <a:pt x="7" y="83"/>
                  <a:pt x="7" y="83"/>
                </a:cubicBezTo>
                <a:cubicBezTo>
                  <a:pt x="15" y="92"/>
                  <a:pt x="34" y="96"/>
                  <a:pt x="53" y="96"/>
                </a:cubicBezTo>
                <a:cubicBezTo>
                  <a:pt x="72" y="96"/>
                  <a:pt x="91" y="92"/>
                  <a:pt x="99" y="83"/>
                </a:cubicBezTo>
                <a:lnTo>
                  <a:pt x="99" y="98"/>
                </a:lnTo>
                <a:close/>
                <a:moveTo>
                  <a:pt x="99" y="75"/>
                </a:move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84"/>
                  <a:pt x="79" y="92"/>
                  <a:pt x="53" y="92"/>
                </a:cubicBezTo>
                <a:cubicBezTo>
                  <a:pt x="28" y="92"/>
                  <a:pt x="7" y="84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60"/>
                  <a:pt x="7" y="60"/>
                  <a:pt x="7" y="60"/>
                </a:cubicBezTo>
                <a:cubicBezTo>
                  <a:pt x="15" y="69"/>
                  <a:pt x="34" y="73"/>
                  <a:pt x="53" y="73"/>
                </a:cubicBezTo>
                <a:cubicBezTo>
                  <a:pt x="72" y="73"/>
                  <a:pt x="91" y="69"/>
                  <a:pt x="99" y="60"/>
                </a:cubicBezTo>
                <a:lnTo>
                  <a:pt x="99" y="75"/>
                </a:lnTo>
                <a:close/>
                <a:moveTo>
                  <a:pt x="99" y="52"/>
                </a:moveTo>
                <a:cubicBezTo>
                  <a:pt x="99" y="52"/>
                  <a:pt x="99" y="52"/>
                  <a:pt x="99" y="52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61"/>
                  <a:pt x="79" y="69"/>
                  <a:pt x="53" y="69"/>
                </a:cubicBezTo>
                <a:cubicBezTo>
                  <a:pt x="28" y="69"/>
                  <a:pt x="7" y="61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39"/>
                  <a:pt x="7" y="39"/>
                  <a:pt x="7" y="39"/>
                </a:cubicBezTo>
                <a:cubicBezTo>
                  <a:pt x="17" y="46"/>
                  <a:pt x="36" y="50"/>
                  <a:pt x="53" y="50"/>
                </a:cubicBezTo>
                <a:cubicBezTo>
                  <a:pt x="71" y="50"/>
                  <a:pt x="89" y="46"/>
                  <a:pt x="99" y="39"/>
                </a:cubicBezTo>
                <a:lnTo>
                  <a:pt x="99" y="52"/>
                </a:lnTo>
                <a:close/>
                <a:moveTo>
                  <a:pt x="53" y="42"/>
                </a:moveTo>
                <a:cubicBezTo>
                  <a:pt x="28" y="42"/>
                  <a:pt x="7" y="34"/>
                  <a:pt x="7" y="25"/>
                </a:cubicBezTo>
                <a:cubicBezTo>
                  <a:pt x="7" y="15"/>
                  <a:pt x="28" y="8"/>
                  <a:pt x="53" y="8"/>
                </a:cubicBezTo>
                <a:cubicBezTo>
                  <a:pt x="79" y="8"/>
                  <a:pt x="99" y="15"/>
                  <a:pt x="99" y="25"/>
                </a:cubicBezTo>
                <a:cubicBezTo>
                  <a:pt x="99" y="34"/>
                  <a:pt x="79" y="42"/>
                  <a:pt x="53" y="42"/>
                </a:cubicBezTo>
                <a:close/>
                <a:moveTo>
                  <a:pt x="53" y="42"/>
                </a:moveTo>
                <a:cubicBezTo>
                  <a:pt x="53" y="42"/>
                  <a:pt x="53" y="42"/>
                  <a:pt x="53" y="42"/>
                </a:cubicBezTo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AC86CC-8E5F-BFAE-2E9E-41F6F271E2ED}"/>
              </a:ext>
            </a:extLst>
          </p:cNvPr>
          <p:cNvSpPr txBox="1"/>
          <p:nvPr/>
        </p:nvSpPr>
        <p:spPr>
          <a:xfrm>
            <a:off x="381469" y="3722526"/>
            <a:ext cx="137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Our People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516FA6-D8DA-8C0A-C9D2-6C95437A1EFD}"/>
              </a:ext>
            </a:extLst>
          </p:cNvPr>
          <p:cNvSpPr txBox="1"/>
          <p:nvPr/>
        </p:nvSpPr>
        <p:spPr>
          <a:xfrm>
            <a:off x="2514601" y="3699081"/>
            <a:ext cx="1515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Disciplined Credit and Investment Decision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859D4C-AA5E-358C-CB2C-91CA7A438F41}"/>
              </a:ext>
            </a:extLst>
          </p:cNvPr>
          <p:cNvSpPr txBox="1"/>
          <p:nvPr/>
        </p:nvSpPr>
        <p:spPr>
          <a:xfrm>
            <a:off x="4495801" y="3699081"/>
            <a:ext cx="1515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Segment Focused Business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F140B2-0E3E-7644-BBA9-6932C89DA380}"/>
              </a:ext>
            </a:extLst>
          </p:cNvPr>
          <p:cNvSpPr txBox="1"/>
          <p:nvPr/>
        </p:nvSpPr>
        <p:spPr>
          <a:xfrm>
            <a:off x="7027986" y="3699080"/>
            <a:ext cx="1515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Solid Capital Base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5E89B-0AF0-D8B5-F0DD-83B83399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CA6A2-72EC-37C9-46B0-E15A5EC00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</p:spPr>
        <p:txBody>
          <a:bodyPr/>
          <a:lstStyle/>
          <a:p>
            <a:r>
              <a:rPr lang="en-US"/>
              <a:t>Copyright © Bank Nizwa.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01746E-4E9C-2850-F8AC-980727F1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6629400"/>
            <a:ext cx="2130552" cy="228600"/>
          </a:xfrm>
        </p:spPr>
        <p:txBody>
          <a:bodyPr/>
          <a:lstStyle/>
          <a:p>
            <a:fld id="{0CF4AFB5-A841-4ABB-B50D-EFB970C5D1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1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D9BD-8993-FFCC-1DA3-4EF16D20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52400"/>
            <a:ext cx="6858000" cy="533400"/>
          </a:xfrm>
        </p:spPr>
        <p:txBody>
          <a:bodyPr/>
          <a:lstStyle/>
          <a:p>
            <a:r>
              <a:rPr lang="en-US" sz="2800" dirty="0"/>
              <a:t>Our High 5 Strategy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AC86CC-8E5F-BFAE-2E9E-41F6F271E2ED}"/>
              </a:ext>
            </a:extLst>
          </p:cNvPr>
          <p:cNvSpPr txBox="1"/>
          <p:nvPr/>
        </p:nvSpPr>
        <p:spPr>
          <a:xfrm>
            <a:off x="435407" y="3027854"/>
            <a:ext cx="2370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Gain Market Share and Solidify Leadership position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516FA6-D8DA-8C0A-C9D2-6C95437A1EFD}"/>
              </a:ext>
            </a:extLst>
          </p:cNvPr>
          <p:cNvSpPr txBox="1"/>
          <p:nvPr/>
        </p:nvSpPr>
        <p:spPr>
          <a:xfrm>
            <a:off x="2805668" y="2997109"/>
            <a:ext cx="1515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Financial Performance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859D4C-AA5E-358C-CB2C-91CA7A438F41}"/>
              </a:ext>
            </a:extLst>
          </p:cNvPr>
          <p:cNvSpPr txBox="1"/>
          <p:nvPr/>
        </p:nvSpPr>
        <p:spPr>
          <a:xfrm>
            <a:off x="4546829" y="3038333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Technological Advancement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2A9E75-207E-78AE-1A02-F70C6A30B2AC}"/>
              </a:ext>
            </a:extLst>
          </p:cNvPr>
          <p:cNvGrpSpPr/>
          <p:nvPr/>
        </p:nvGrpSpPr>
        <p:grpSpPr>
          <a:xfrm>
            <a:off x="638786" y="1219785"/>
            <a:ext cx="1515938" cy="1529032"/>
            <a:chOff x="2046288" y="3759200"/>
            <a:chExt cx="296863" cy="271463"/>
          </a:xfrm>
          <a:solidFill>
            <a:schemeClr val="accent4">
              <a:lumMod val="75000"/>
            </a:schemeClr>
          </a:solidFill>
        </p:grpSpPr>
        <p:sp>
          <p:nvSpPr>
            <p:cNvPr id="5" name="Rectangle 160">
              <a:extLst>
                <a:ext uri="{FF2B5EF4-FFF2-40B4-BE49-F238E27FC236}">
                  <a16:creationId xmlns:a16="http://schemas.microsoft.com/office/drawing/2014/main" id="{FB6C9925-48D5-7799-7FE8-42767FB7D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338" y="3973513"/>
              <a:ext cx="55563" cy="57150"/>
            </a:xfrm>
            <a:prstGeom prst="rect">
              <a:avLst/>
            </a:prstGeom>
            <a:grpFill/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" name="Rectangle 161">
              <a:extLst>
                <a:ext uri="{FF2B5EF4-FFF2-40B4-BE49-F238E27FC236}">
                  <a16:creationId xmlns:a16="http://schemas.microsoft.com/office/drawing/2014/main" id="{BA487B4D-B4EF-B840-08E8-191BA229F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3935413"/>
              <a:ext cx="55563" cy="95250"/>
            </a:xfrm>
            <a:prstGeom prst="rect">
              <a:avLst/>
            </a:prstGeom>
            <a:grpFill/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Rectangle 162">
              <a:extLst>
                <a:ext uri="{FF2B5EF4-FFF2-40B4-BE49-F238E27FC236}">
                  <a16:creationId xmlns:a16="http://schemas.microsoft.com/office/drawing/2014/main" id="{3F75F87A-369C-BEAF-834C-93616DC1E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975" y="3898900"/>
              <a:ext cx="57150" cy="131763"/>
            </a:xfrm>
            <a:prstGeom prst="rect">
              <a:avLst/>
            </a:prstGeom>
            <a:grpFill/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" name="Rectangle 163">
              <a:extLst>
                <a:ext uri="{FF2B5EF4-FFF2-40B4-BE49-F238E27FC236}">
                  <a16:creationId xmlns:a16="http://schemas.microsoft.com/office/drawing/2014/main" id="{784A2EE7-85AF-8F39-2C92-DAFE44B95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588" y="3860800"/>
              <a:ext cx="55563" cy="169863"/>
            </a:xfrm>
            <a:prstGeom prst="rect">
              <a:avLst/>
            </a:prstGeom>
            <a:grpFill/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" name="Freeform 164">
              <a:extLst>
                <a:ext uri="{FF2B5EF4-FFF2-40B4-BE49-F238E27FC236}">
                  <a16:creationId xmlns:a16="http://schemas.microsoft.com/office/drawing/2014/main" id="{BD2DB5E6-E1B6-F7CD-B01D-5FAB8AB84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3759200"/>
              <a:ext cx="296863" cy="176213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26" y="25"/>
                </a:cxn>
                <a:cxn ang="0">
                  <a:pos x="81" y="59"/>
                </a:cxn>
                <a:cxn ang="0">
                  <a:pos x="59" y="48"/>
                </a:cxn>
                <a:cxn ang="0">
                  <a:pos x="0" y="96"/>
                </a:cxn>
                <a:cxn ang="0">
                  <a:pos x="0" y="111"/>
                </a:cxn>
                <a:cxn ang="0">
                  <a:pos x="60" y="62"/>
                </a:cxn>
                <a:cxn ang="0">
                  <a:pos x="83" y="74"/>
                </a:cxn>
                <a:cxn ang="0">
                  <a:pos x="131" y="37"/>
                </a:cxn>
                <a:cxn ang="0">
                  <a:pos x="166" y="37"/>
                </a:cxn>
                <a:cxn ang="0">
                  <a:pos x="187" y="16"/>
                </a:cxn>
                <a:cxn ang="0">
                  <a:pos x="187" y="0"/>
                </a:cxn>
                <a:cxn ang="0">
                  <a:pos x="162" y="25"/>
                </a:cxn>
              </a:cxnLst>
              <a:rect l="0" t="0" r="r" b="b"/>
              <a:pathLst>
                <a:path w="187" h="111">
                  <a:moveTo>
                    <a:pt x="162" y="25"/>
                  </a:moveTo>
                  <a:lnTo>
                    <a:pt x="126" y="25"/>
                  </a:lnTo>
                  <a:lnTo>
                    <a:pt x="81" y="59"/>
                  </a:lnTo>
                  <a:lnTo>
                    <a:pt x="59" y="48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60" y="62"/>
                  </a:lnTo>
                  <a:lnTo>
                    <a:pt x="83" y="74"/>
                  </a:lnTo>
                  <a:lnTo>
                    <a:pt x="131" y="37"/>
                  </a:lnTo>
                  <a:lnTo>
                    <a:pt x="166" y="37"/>
                  </a:lnTo>
                  <a:lnTo>
                    <a:pt x="187" y="16"/>
                  </a:lnTo>
                  <a:lnTo>
                    <a:pt x="187" y="0"/>
                  </a:lnTo>
                  <a:lnTo>
                    <a:pt x="162" y="2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" name="Freeform 65">
            <a:extLst>
              <a:ext uri="{FF2B5EF4-FFF2-40B4-BE49-F238E27FC236}">
                <a16:creationId xmlns:a16="http://schemas.microsoft.com/office/drawing/2014/main" id="{F560A7BE-A353-A8E4-1D78-2E19A6005095}"/>
              </a:ext>
            </a:extLst>
          </p:cNvPr>
          <p:cNvSpPr>
            <a:spLocks noEditPoints="1"/>
          </p:cNvSpPr>
          <p:nvPr/>
        </p:nvSpPr>
        <p:spPr bwMode="auto">
          <a:xfrm>
            <a:off x="2613582" y="1368835"/>
            <a:ext cx="1515938" cy="1529033"/>
          </a:xfrm>
          <a:custGeom>
            <a:avLst/>
            <a:gdLst>
              <a:gd name="T0" fmla="*/ 45 w 78"/>
              <a:gd name="T1" fmla="*/ 41 h 71"/>
              <a:gd name="T2" fmla="*/ 47 w 78"/>
              <a:gd name="T3" fmla="*/ 50 h 71"/>
              <a:gd name="T4" fmla="*/ 40 w 78"/>
              <a:gd name="T5" fmla="*/ 56 h 71"/>
              <a:gd name="T6" fmla="*/ 31 w 78"/>
              <a:gd name="T7" fmla="*/ 60 h 71"/>
              <a:gd name="T8" fmla="*/ 21 w 78"/>
              <a:gd name="T9" fmla="*/ 60 h 71"/>
              <a:gd name="T10" fmla="*/ 13 w 78"/>
              <a:gd name="T11" fmla="*/ 56 h 71"/>
              <a:gd name="T12" fmla="*/ 5 w 78"/>
              <a:gd name="T13" fmla="*/ 50 h 71"/>
              <a:gd name="T14" fmla="*/ 8 w 78"/>
              <a:gd name="T15" fmla="*/ 41 h 71"/>
              <a:gd name="T16" fmla="*/ 0 w 78"/>
              <a:gd name="T17" fmla="*/ 32 h 71"/>
              <a:gd name="T18" fmla="*/ 9 w 78"/>
              <a:gd name="T19" fmla="*/ 26 h 71"/>
              <a:gd name="T20" fmla="*/ 5 w 78"/>
              <a:gd name="T21" fmla="*/ 20 h 71"/>
              <a:gd name="T22" fmla="*/ 17 w 78"/>
              <a:gd name="T23" fmla="*/ 18 h 71"/>
              <a:gd name="T24" fmla="*/ 22 w 78"/>
              <a:gd name="T25" fmla="*/ 10 h 71"/>
              <a:gd name="T26" fmla="*/ 32 w 78"/>
              <a:gd name="T27" fmla="*/ 17 h 71"/>
              <a:gd name="T28" fmla="*/ 41 w 78"/>
              <a:gd name="T29" fmla="*/ 14 h 71"/>
              <a:gd name="T30" fmla="*/ 47 w 78"/>
              <a:gd name="T31" fmla="*/ 22 h 71"/>
              <a:gd name="T32" fmla="*/ 51 w 78"/>
              <a:gd name="T33" fmla="*/ 30 h 71"/>
              <a:gd name="T34" fmla="*/ 26 w 78"/>
              <a:gd name="T35" fmla="*/ 25 h 71"/>
              <a:gd name="T36" fmla="*/ 36 w 78"/>
              <a:gd name="T37" fmla="*/ 35 h 71"/>
              <a:gd name="T38" fmla="*/ 72 w 78"/>
              <a:gd name="T39" fmla="*/ 19 h 71"/>
              <a:gd name="T40" fmla="*/ 72 w 78"/>
              <a:gd name="T41" fmla="*/ 27 h 71"/>
              <a:gd name="T42" fmla="*/ 62 w 78"/>
              <a:gd name="T43" fmla="*/ 25 h 71"/>
              <a:gd name="T44" fmla="*/ 52 w 78"/>
              <a:gd name="T45" fmla="*/ 27 h 71"/>
              <a:gd name="T46" fmla="*/ 53 w 78"/>
              <a:gd name="T47" fmla="*/ 19 h 71"/>
              <a:gd name="T48" fmla="*/ 53 w 78"/>
              <a:gd name="T49" fmla="*/ 11 h 71"/>
              <a:gd name="T50" fmla="*/ 52 w 78"/>
              <a:gd name="T51" fmla="*/ 3 h 71"/>
              <a:gd name="T52" fmla="*/ 62 w 78"/>
              <a:gd name="T53" fmla="*/ 4 h 71"/>
              <a:gd name="T54" fmla="*/ 67 w 78"/>
              <a:gd name="T55" fmla="*/ 0 h 71"/>
              <a:gd name="T56" fmla="*/ 70 w 78"/>
              <a:gd name="T57" fmla="*/ 9 h 71"/>
              <a:gd name="T58" fmla="*/ 78 w 78"/>
              <a:gd name="T59" fmla="*/ 18 h 71"/>
              <a:gd name="T60" fmla="*/ 70 w 78"/>
              <a:gd name="T61" fmla="*/ 62 h 71"/>
              <a:gd name="T62" fmla="*/ 67 w 78"/>
              <a:gd name="T63" fmla="*/ 71 h 71"/>
              <a:gd name="T64" fmla="*/ 61 w 78"/>
              <a:gd name="T65" fmla="*/ 66 h 71"/>
              <a:gd name="T66" fmla="*/ 52 w 78"/>
              <a:gd name="T67" fmla="*/ 68 h 71"/>
              <a:gd name="T68" fmla="*/ 47 w 78"/>
              <a:gd name="T69" fmla="*/ 59 h 71"/>
              <a:gd name="T70" fmla="*/ 54 w 78"/>
              <a:gd name="T71" fmla="*/ 50 h 71"/>
              <a:gd name="T72" fmla="*/ 57 w 78"/>
              <a:gd name="T73" fmla="*/ 41 h 71"/>
              <a:gd name="T74" fmla="*/ 63 w 78"/>
              <a:gd name="T75" fmla="*/ 46 h 71"/>
              <a:gd name="T76" fmla="*/ 72 w 78"/>
              <a:gd name="T77" fmla="*/ 44 h 71"/>
              <a:gd name="T78" fmla="*/ 72 w 78"/>
              <a:gd name="T79" fmla="*/ 52 h 71"/>
              <a:gd name="T80" fmla="*/ 62 w 78"/>
              <a:gd name="T81" fmla="*/ 10 h 71"/>
              <a:gd name="T82" fmla="*/ 67 w 78"/>
              <a:gd name="T83" fmla="*/ 15 h 71"/>
              <a:gd name="T84" fmla="*/ 57 w 78"/>
              <a:gd name="T85" fmla="*/ 56 h 71"/>
              <a:gd name="T86" fmla="*/ 62 w 78"/>
              <a:gd name="T87" fmla="*/ 51 h 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37">
            <a:extLst>
              <a:ext uri="{FF2B5EF4-FFF2-40B4-BE49-F238E27FC236}">
                <a16:creationId xmlns:a16="http://schemas.microsoft.com/office/drawing/2014/main" id="{E6B5E035-F12C-294C-6BE2-BAA11B9F2BBF}"/>
              </a:ext>
            </a:extLst>
          </p:cNvPr>
          <p:cNvSpPr>
            <a:spLocks noEditPoints="1"/>
          </p:cNvSpPr>
          <p:nvPr/>
        </p:nvSpPr>
        <p:spPr bwMode="auto">
          <a:xfrm>
            <a:off x="4741360" y="1355665"/>
            <a:ext cx="1515938" cy="1529032"/>
          </a:xfrm>
          <a:custGeom>
            <a:avLst/>
            <a:gdLst>
              <a:gd name="T0" fmla="*/ 46 w 58"/>
              <a:gd name="T1" fmla="*/ 30 h 59"/>
              <a:gd name="T2" fmla="*/ 39 w 58"/>
              <a:gd name="T3" fmla="*/ 36 h 59"/>
              <a:gd name="T4" fmla="*/ 39 w 58"/>
              <a:gd name="T5" fmla="*/ 50 h 59"/>
              <a:gd name="T6" fmla="*/ 38 w 58"/>
              <a:gd name="T7" fmla="*/ 50 h 59"/>
              <a:gd name="T8" fmla="*/ 24 w 58"/>
              <a:gd name="T9" fmla="*/ 58 h 59"/>
              <a:gd name="T10" fmla="*/ 24 w 58"/>
              <a:gd name="T11" fmla="*/ 59 h 59"/>
              <a:gd name="T12" fmla="*/ 23 w 58"/>
              <a:gd name="T13" fmla="*/ 58 h 59"/>
              <a:gd name="T14" fmla="*/ 21 w 58"/>
              <a:gd name="T15" fmla="*/ 56 h 59"/>
              <a:gd name="T16" fmla="*/ 21 w 58"/>
              <a:gd name="T17" fmla="*/ 55 h 59"/>
              <a:gd name="T18" fmla="*/ 24 w 58"/>
              <a:gd name="T19" fmla="*/ 45 h 59"/>
              <a:gd name="T20" fmla="*/ 14 w 58"/>
              <a:gd name="T21" fmla="*/ 35 h 59"/>
              <a:gd name="T22" fmla="*/ 4 w 58"/>
              <a:gd name="T23" fmla="*/ 38 h 59"/>
              <a:gd name="T24" fmla="*/ 3 w 58"/>
              <a:gd name="T25" fmla="*/ 38 h 59"/>
              <a:gd name="T26" fmla="*/ 3 w 58"/>
              <a:gd name="T27" fmla="*/ 38 h 59"/>
              <a:gd name="T28" fmla="*/ 0 w 58"/>
              <a:gd name="T29" fmla="*/ 35 h 59"/>
              <a:gd name="T30" fmla="*/ 0 w 58"/>
              <a:gd name="T31" fmla="*/ 34 h 59"/>
              <a:gd name="T32" fmla="*/ 8 w 58"/>
              <a:gd name="T33" fmla="*/ 20 h 59"/>
              <a:gd name="T34" fmla="*/ 9 w 58"/>
              <a:gd name="T35" fmla="*/ 20 h 59"/>
              <a:gd name="T36" fmla="*/ 23 w 58"/>
              <a:gd name="T37" fmla="*/ 19 h 59"/>
              <a:gd name="T38" fmla="*/ 29 w 58"/>
              <a:gd name="T39" fmla="*/ 12 h 59"/>
              <a:gd name="T40" fmla="*/ 57 w 58"/>
              <a:gd name="T41" fmla="*/ 0 h 59"/>
              <a:gd name="T42" fmla="*/ 58 w 58"/>
              <a:gd name="T43" fmla="*/ 1 h 59"/>
              <a:gd name="T44" fmla="*/ 46 w 58"/>
              <a:gd name="T45" fmla="*/ 30 h 59"/>
              <a:gd name="T46" fmla="*/ 47 w 58"/>
              <a:gd name="T47" fmla="*/ 8 h 59"/>
              <a:gd name="T48" fmla="*/ 43 w 58"/>
              <a:gd name="T49" fmla="*/ 12 h 59"/>
              <a:gd name="T50" fmla="*/ 47 w 58"/>
              <a:gd name="T51" fmla="*/ 15 h 59"/>
              <a:gd name="T52" fmla="*/ 50 w 58"/>
              <a:gd name="T53" fmla="*/ 12 h 59"/>
              <a:gd name="T54" fmla="*/ 47 w 58"/>
              <a:gd name="T55" fmla="*/ 8 h 5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37">
            <a:extLst>
              <a:ext uri="{FF2B5EF4-FFF2-40B4-BE49-F238E27FC236}">
                <a16:creationId xmlns:a16="http://schemas.microsoft.com/office/drawing/2014/main" id="{ED85283B-A63E-88EF-0A54-6540984DF668}"/>
              </a:ext>
            </a:extLst>
          </p:cNvPr>
          <p:cNvSpPr>
            <a:spLocks noEditPoints="1"/>
          </p:cNvSpPr>
          <p:nvPr/>
        </p:nvSpPr>
        <p:spPr bwMode="auto">
          <a:xfrm>
            <a:off x="6934200" y="1447800"/>
            <a:ext cx="1515938" cy="1529032"/>
          </a:xfrm>
          <a:custGeom>
            <a:avLst/>
            <a:gdLst>
              <a:gd name="T0" fmla="*/ 184 w 256"/>
              <a:gd name="T1" fmla="*/ 172 h 200"/>
              <a:gd name="T2" fmla="*/ 184 w 256"/>
              <a:gd name="T3" fmla="*/ 172 h 200"/>
              <a:gd name="T4" fmla="*/ 108 w 256"/>
              <a:gd name="T5" fmla="*/ 172 h 200"/>
              <a:gd name="T6" fmla="*/ 108 w 256"/>
              <a:gd name="T7" fmla="*/ 172 h 200"/>
              <a:gd name="T8" fmla="*/ 100 w 256"/>
              <a:gd name="T9" fmla="*/ 172 h 200"/>
              <a:gd name="T10" fmla="*/ 85 w 256"/>
              <a:gd name="T11" fmla="*/ 172 h 200"/>
              <a:gd name="T12" fmla="*/ 92 w 256"/>
              <a:gd name="T13" fmla="*/ 180 h 200"/>
              <a:gd name="T14" fmla="*/ 96 w 256"/>
              <a:gd name="T15" fmla="*/ 188 h 200"/>
              <a:gd name="T16" fmla="*/ 84 w 256"/>
              <a:gd name="T17" fmla="*/ 200 h 200"/>
              <a:gd name="T18" fmla="*/ 76 w 256"/>
              <a:gd name="T19" fmla="*/ 196 h 200"/>
              <a:gd name="T20" fmla="*/ 48 w 256"/>
              <a:gd name="T21" fmla="*/ 168 h 200"/>
              <a:gd name="T22" fmla="*/ 44 w 256"/>
              <a:gd name="T23" fmla="*/ 160 h 200"/>
              <a:gd name="T24" fmla="*/ 48 w 256"/>
              <a:gd name="T25" fmla="*/ 152 h 200"/>
              <a:gd name="T26" fmla="*/ 76 w 256"/>
              <a:gd name="T27" fmla="*/ 124 h 200"/>
              <a:gd name="T28" fmla="*/ 84 w 256"/>
              <a:gd name="T29" fmla="*/ 120 h 200"/>
              <a:gd name="T30" fmla="*/ 96 w 256"/>
              <a:gd name="T31" fmla="*/ 132 h 200"/>
              <a:gd name="T32" fmla="*/ 92 w 256"/>
              <a:gd name="T33" fmla="*/ 140 h 200"/>
              <a:gd name="T34" fmla="*/ 85 w 256"/>
              <a:gd name="T35" fmla="*/ 148 h 200"/>
              <a:gd name="T36" fmla="*/ 92 w 256"/>
              <a:gd name="T37" fmla="*/ 148 h 200"/>
              <a:gd name="T38" fmla="*/ 92 w 256"/>
              <a:gd name="T39" fmla="*/ 148 h 200"/>
              <a:gd name="T40" fmla="*/ 104 w 256"/>
              <a:gd name="T41" fmla="*/ 148 h 200"/>
              <a:gd name="T42" fmla="*/ 104 w 256"/>
              <a:gd name="T43" fmla="*/ 148 h 200"/>
              <a:gd name="T44" fmla="*/ 184 w 256"/>
              <a:gd name="T45" fmla="*/ 148 h 200"/>
              <a:gd name="T46" fmla="*/ 232 w 256"/>
              <a:gd name="T47" fmla="*/ 100 h 200"/>
              <a:gd name="T48" fmla="*/ 232 w 256"/>
              <a:gd name="T49" fmla="*/ 72 h 200"/>
              <a:gd name="T50" fmla="*/ 244 w 256"/>
              <a:gd name="T51" fmla="*/ 60 h 200"/>
              <a:gd name="T52" fmla="*/ 256 w 256"/>
              <a:gd name="T53" fmla="*/ 72 h 200"/>
              <a:gd name="T54" fmla="*/ 256 w 256"/>
              <a:gd name="T55" fmla="*/ 100 h 200"/>
              <a:gd name="T56" fmla="*/ 184 w 256"/>
              <a:gd name="T57" fmla="*/ 172 h 200"/>
              <a:gd name="T58" fmla="*/ 180 w 256"/>
              <a:gd name="T59" fmla="*/ 76 h 200"/>
              <a:gd name="T60" fmla="*/ 172 w 256"/>
              <a:gd name="T61" fmla="*/ 80 h 200"/>
              <a:gd name="T62" fmla="*/ 160 w 256"/>
              <a:gd name="T63" fmla="*/ 68 h 200"/>
              <a:gd name="T64" fmla="*/ 164 w 256"/>
              <a:gd name="T65" fmla="*/ 60 h 200"/>
              <a:gd name="T66" fmla="*/ 171 w 256"/>
              <a:gd name="T67" fmla="*/ 52 h 200"/>
              <a:gd name="T68" fmla="*/ 164 w 256"/>
              <a:gd name="T69" fmla="*/ 52 h 200"/>
              <a:gd name="T70" fmla="*/ 164 w 256"/>
              <a:gd name="T71" fmla="*/ 52 h 200"/>
              <a:gd name="T72" fmla="*/ 152 w 256"/>
              <a:gd name="T73" fmla="*/ 52 h 200"/>
              <a:gd name="T74" fmla="*/ 152 w 256"/>
              <a:gd name="T75" fmla="*/ 52 h 200"/>
              <a:gd name="T76" fmla="*/ 72 w 256"/>
              <a:gd name="T77" fmla="*/ 52 h 200"/>
              <a:gd name="T78" fmla="*/ 24 w 256"/>
              <a:gd name="T79" fmla="*/ 100 h 200"/>
              <a:gd name="T80" fmla="*/ 24 w 256"/>
              <a:gd name="T81" fmla="*/ 128 h 200"/>
              <a:gd name="T82" fmla="*/ 12 w 256"/>
              <a:gd name="T83" fmla="*/ 140 h 200"/>
              <a:gd name="T84" fmla="*/ 0 w 256"/>
              <a:gd name="T85" fmla="*/ 128 h 200"/>
              <a:gd name="T86" fmla="*/ 0 w 256"/>
              <a:gd name="T87" fmla="*/ 100 h 200"/>
              <a:gd name="T88" fmla="*/ 72 w 256"/>
              <a:gd name="T89" fmla="*/ 28 h 200"/>
              <a:gd name="T90" fmla="*/ 148 w 256"/>
              <a:gd name="T91" fmla="*/ 28 h 200"/>
              <a:gd name="T92" fmla="*/ 148 w 256"/>
              <a:gd name="T93" fmla="*/ 28 h 200"/>
              <a:gd name="T94" fmla="*/ 156 w 256"/>
              <a:gd name="T95" fmla="*/ 28 h 200"/>
              <a:gd name="T96" fmla="*/ 171 w 256"/>
              <a:gd name="T97" fmla="*/ 28 h 200"/>
              <a:gd name="T98" fmla="*/ 164 w 256"/>
              <a:gd name="T99" fmla="*/ 20 h 200"/>
              <a:gd name="T100" fmla="*/ 160 w 256"/>
              <a:gd name="T101" fmla="*/ 12 h 200"/>
              <a:gd name="T102" fmla="*/ 172 w 256"/>
              <a:gd name="T103" fmla="*/ 0 h 200"/>
              <a:gd name="T104" fmla="*/ 180 w 256"/>
              <a:gd name="T105" fmla="*/ 4 h 200"/>
              <a:gd name="T106" fmla="*/ 208 w 256"/>
              <a:gd name="T107" fmla="*/ 32 h 200"/>
              <a:gd name="T108" fmla="*/ 212 w 256"/>
              <a:gd name="T109" fmla="*/ 40 h 200"/>
              <a:gd name="T110" fmla="*/ 208 w 256"/>
              <a:gd name="T111" fmla="*/ 48 h 200"/>
              <a:gd name="T112" fmla="*/ 180 w 256"/>
              <a:gd name="T113" fmla="*/ 76 h 2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56" h="200">
                <a:moveTo>
                  <a:pt x="184" y="172"/>
                </a:moveTo>
                <a:cubicBezTo>
                  <a:pt x="184" y="172"/>
                  <a:pt x="184" y="172"/>
                  <a:pt x="184" y="172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8" y="172"/>
                  <a:pt x="108" y="172"/>
                  <a:pt x="108" y="172"/>
                </a:cubicBezTo>
                <a:cubicBezTo>
                  <a:pt x="100" y="172"/>
                  <a:pt x="100" y="172"/>
                  <a:pt x="100" y="172"/>
                </a:cubicBezTo>
                <a:cubicBezTo>
                  <a:pt x="85" y="172"/>
                  <a:pt x="85" y="172"/>
                  <a:pt x="85" y="172"/>
                </a:cubicBezTo>
                <a:cubicBezTo>
                  <a:pt x="92" y="180"/>
                  <a:pt x="92" y="180"/>
                  <a:pt x="92" y="180"/>
                </a:cubicBezTo>
                <a:cubicBezTo>
                  <a:pt x="95" y="182"/>
                  <a:pt x="96" y="185"/>
                  <a:pt x="96" y="188"/>
                </a:cubicBezTo>
                <a:cubicBezTo>
                  <a:pt x="96" y="195"/>
                  <a:pt x="91" y="200"/>
                  <a:pt x="84" y="200"/>
                </a:cubicBezTo>
                <a:cubicBezTo>
                  <a:pt x="81" y="200"/>
                  <a:pt x="78" y="199"/>
                  <a:pt x="76" y="196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45" y="166"/>
                  <a:pt x="44" y="163"/>
                  <a:pt x="44" y="160"/>
                </a:cubicBezTo>
                <a:cubicBezTo>
                  <a:pt x="44" y="157"/>
                  <a:pt x="45" y="154"/>
                  <a:pt x="48" y="152"/>
                </a:cubicBezTo>
                <a:cubicBezTo>
                  <a:pt x="76" y="124"/>
                  <a:pt x="76" y="124"/>
                  <a:pt x="76" y="124"/>
                </a:cubicBezTo>
                <a:cubicBezTo>
                  <a:pt x="78" y="121"/>
                  <a:pt x="81" y="120"/>
                  <a:pt x="84" y="120"/>
                </a:cubicBezTo>
                <a:cubicBezTo>
                  <a:pt x="91" y="120"/>
                  <a:pt x="96" y="125"/>
                  <a:pt x="96" y="132"/>
                </a:cubicBezTo>
                <a:cubicBezTo>
                  <a:pt x="96" y="135"/>
                  <a:pt x="95" y="138"/>
                  <a:pt x="92" y="140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84" y="148"/>
                  <a:pt x="184" y="148"/>
                  <a:pt x="184" y="148"/>
                </a:cubicBezTo>
                <a:cubicBezTo>
                  <a:pt x="211" y="148"/>
                  <a:pt x="232" y="127"/>
                  <a:pt x="232" y="100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2" y="65"/>
                  <a:pt x="237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00"/>
                  <a:pt x="256" y="100"/>
                  <a:pt x="256" y="100"/>
                </a:cubicBezTo>
                <a:cubicBezTo>
                  <a:pt x="256" y="140"/>
                  <a:pt x="224" y="172"/>
                  <a:pt x="184" y="172"/>
                </a:cubicBezTo>
                <a:moveTo>
                  <a:pt x="180" y="76"/>
                </a:moveTo>
                <a:cubicBezTo>
                  <a:pt x="178" y="79"/>
                  <a:pt x="175" y="80"/>
                  <a:pt x="172" y="80"/>
                </a:cubicBezTo>
                <a:cubicBezTo>
                  <a:pt x="165" y="80"/>
                  <a:pt x="160" y="75"/>
                  <a:pt x="160" y="68"/>
                </a:cubicBezTo>
                <a:cubicBezTo>
                  <a:pt x="160" y="65"/>
                  <a:pt x="161" y="62"/>
                  <a:pt x="164" y="60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64" y="52"/>
                  <a:pt x="164" y="52"/>
                  <a:pt x="164" y="52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45" y="52"/>
                  <a:pt x="24" y="73"/>
                  <a:pt x="24" y="100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35"/>
                  <a:pt x="19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60"/>
                  <a:pt x="32" y="28"/>
                  <a:pt x="72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56" y="28"/>
                  <a:pt x="156" y="28"/>
                  <a:pt x="156" y="28"/>
                </a:cubicBezTo>
                <a:cubicBezTo>
                  <a:pt x="171" y="28"/>
                  <a:pt x="171" y="28"/>
                  <a:pt x="171" y="28"/>
                </a:cubicBezTo>
                <a:cubicBezTo>
                  <a:pt x="164" y="20"/>
                  <a:pt x="164" y="20"/>
                  <a:pt x="164" y="20"/>
                </a:cubicBezTo>
                <a:cubicBezTo>
                  <a:pt x="161" y="18"/>
                  <a:pt x="160" y="15"/>
                  <a:pt x="160" y="12"/>
                </a:cubicBezTo>
                <a:cubicBezTo>
                  <a:pt x="160" y="5"/>
                  <a:pt x="165" y="0"/>
                  <a:pt x="172" y="0"/>
                </a:cubicBezTo>
                <a:cubicBezTo>
                  <a:pt x="175" y="0"/>
                  <a:pt x="178" y="1"/>
                  <a:pt x="180" y="4"/>
                </a:cubicBezTo>
                <a:cubicBezTo>
                  <a:pt x="208" y="32"/>
                  <a:pt x="208" y="32"/>
                  <a:pt x="208" y="32"/>
                </a:cubicBezTo>
                <a:cubicBezTo>
                  <a:pt x="211" y="34"/>
                  <a:pt x="212" y="37"/>
                  <a:pt x="212" y="40"/>
                </a:cubicBezTo>
                <a:cubicBezTo>
                  <a:pt x="212" y="43"/>
                  <a:pt x="211" y="46"/>
                  <a:pt x="208" y="48"/>
                </a:cubicBezTo>
                <a:lnTo>
                  <a:pt x="180" y="7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BFA659-FF0A-9E8F-582B-82E08902C1D2}"/>
              </a:ext>
            </a:extLst>
          </p:cNvPr>
          <p:cNvSpPr txBox="1"/>
          <p:nvPr/>
        </p:nvSpPr>
        <p:spPr>
          <a:xfrm>
            <a:off x="6904076" y="302785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Sustainable Future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7BAE30-EC77-4987-F192-D0E032EE7CD1}"/>
              </a:ext>
            </a:extLst>
          </p:cNvPr>
          <p:cNvGrpSpPr/>
          <p:nvPr/>
        </p:nvGrpSpPr>
        <p:grpSpPr>
          <a:xfrm>
            <a:off x="3520619" y="4114800"/>
            <a:ext cx="1905000" cy="1676400"/>
            <a:chOff x="8783638" y="3568701"/>
            <a:chExt cx="360363" cy="360363"/>
          </a:xfrm>
          <a:solidFill>
            <a:schemeClr val="accent4">
              <a:lumMod val="75000"/>
            </a:schemeClr>
          </a:solidFill>
        </p:grpSpPr>
        <p:sp>
          <p:nvSpPr>
            <p:cNvPr id="23" name="Freeform 99">
              <a:extLst>
                <a:ext uri="{FF2B5EF4-FFF2-40B4-BE49-F238E27FC236}">
                  <a16:creationId xmlns:a16="http://schemas.microsoft.com/office/drawing/2014/main" id="{051647B7-8AD5-FB5F-72F9-CBFB34436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3638" y="3568701"/>
              <a:ext cx="360363" cy="360363"/>
            </a:xfrm>
            <a:custGeom>
              <a:avLst/>
              <a:gdLst/>
              <a:ahLst/>
              <a:cxnLst>
                <a:cxn ang="0">
                  <a:pos x="80" y="38"/>
                </a:cxn>
                <a:cxn ang="0">
                  <a:pos x="62" y="0"/>
                </a:cxn>
                <a:cxn ang="0">
                  <a:pos x="35" y="39"/>
                </a:cxn>
                <a:cxn ang="0">
                  <a:pos x="31" y="41"/>
                </a:cxn>
                <a:cxn ang="0">
                  <a:pos x="12" y="38"/>
                </a:cxn>
                <a:cxn ang="0">
                  <a:pos x="0" y="111"/>
                </a:cxn>
                <a:cxn ang="0">
                  <a:pos x="23" y="123"/>
                </a:cxn>
                <a:cxn ang="0">
                  <a:pos x="34" y="116"/>
                </a:cxn>
                <a:cxn ang="0">
                  <a:pos x="35" y="116"/>
                </a:cxn>
                <a:cxn ang="0">
                  <a:pos x="73" y="123"/>
                </a:cxn>
                <a:cxn ang="0">
                  <a:pos x="108" y="115"/>
                </a:cxn>
                <a:cxn ang="0">
                  <a:pos x="110" y="104"/>
                </a:cxn>
                <a:cxn ang="0">
                  <a:pos x="116" y="84"/>
                </a:cxn>
                <a:cxn ang="0">
                  <a:pos x="120" y="64"/>
                </a:cxn>
                <a:cxn ang="0">
                  <a:pos x="123" y="55"/>
                </a:cxn>
                <a:cxn ang="0">
                  <a:pos x="112" y="40"/>
                </a:cxn>
                <a:cxn ang="0">
                  <a:pos x="23" y="115"/>
                </a:cxn>
                <a:cxn ang="0">
                  <a:pos x="8" y="111"/>
                </a:cxn>
                <a:cxn ang="0">
                  <a:pos x="12" y="46"/>
                </a:cxn>
                <a:cxn ang="0">
                  <a:pos x="27" y="50"/>
                </a:cxn>
                <a:cxn ang="0">
                  <a:pos x="115" y="56"/>
                </a:cxn>
                <a:cxn ang="0">
                  <a:pos x="100" y="61"/>
                </a:cxn>
                <a:cxn ang="0">
                  <a:pos x="100" y="65"/>
                </a:cxn>
                <a:cxn ang="0">
                  <a:pos x="114" y="72"/>
                </a:cxn>
                <a:cxn ang="0">
                  <a:pos x="96" y="81"/>
                </a:cxn>
                <a:cxn ang="0">
                  <a:pos x="96" y="84"/>
                </a:cxn>
                <a:cxn ang="0">
                  <a:pos x="109" y="92"/>
                </a:cxn>
                <a:cxn ang="0">
                  <a:pos x="92" y="100"/>
                </a:cxn>
                <a:cxn ang="0">
                  <a:pos x="92" y="104"/>
                </a:cxn>
                <a:cxn ang="0">
                  <a:pos x="102" y="109"/>
                </a:cxn>
                <a:cxn ang="0">
                  <a:pos x="94" y="115"/>
                </a:cxn>
                <a:cxn ang="0">
                  <a:pos x="52" y="113"/>
                </a:cxn>
                <a:cxn ang="0">
                  <a:pos x="31" y="105"/>
                </a:cxn>
                <a:cxn ang="0">
                  <a:pos x="34" y="48"/>
                </a:cxn>
                <a:cxn ang="0">
                  <a:pos x="58" y="11"/>
                </a:cxn>
                <a:cxn ang="0">
                  <a:pos x="73" y="26"/>
                </a:cxn>
                <a:cxn ang="0">
                  <a:pos x="111" y="47"/>
                </a:cxn>
                <a:cxn ang="0">
                  <a:pos x="115" y="56"/>
                </a:cxn>
                <a:cxn ang="0">
                  <a:pos x="115" y="56"/>
                </a:cxn>
              </a:cxnLst>
              <a:rect l="0" t="0" r="r" b="b"/>
              <a:pathLst>
                <a:path w="123" h="123">
                  <a:moveTo>
                    <a:pt x="112" y="40"/>
                  </a:moveTo>
                  <a:cubicBezTo>
                    <a:pt x="107" y="39"/>
                    <a:pt x="96" y="39"/>
                    <a:pt x="80" y="38"/>
                  </a:cubicBezTo>
                  <a:cubicBezTo>
                    <a:pt x="80" y="35"/>
                    <a:pt x="81" y="32"/>
                    <a:pt x="81" y="26"/>
                  </a:cubicBezTo>
                  <a:cubicBezTo>
                    <a:pt x="81" y="12"/>
                    <a:pt x="71" y="0"/>
                    <a:pt x="62" y="0"/>
                  </a:cubicBezTo>
                  <a:cubicBezTo>
                    <a:pt x="55" y="0"/>
                    <a:pt x="50" y="5"/>
                    <a:pt x="50" y="11"/>
                  </a:cubicBezTo>
                  <a:cubicBezTo>
                    <a:pt x="50" y="19"/>
                    <a:pt x="48" y="32"/>
                    <a:pt x="35" y="39"/>
                  </a:cubicBezTo>
                  <a:cubicBezTo>
                    <a:pt x="34" y="40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9" y="40"/>
                    <a:pt x="26" y="38"/>
                    <a:pt x="2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6" y="38"/>
                    <a:pt x="0" y="43"/>
                    <a:pt x="0" y="5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8"/>
                    <a:pt x="6" y="123"/>
                    <a:pt x="12" y="12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8" y="123"/>
                    <a:pt x="32" y="120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4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7" y="117"/>
                    <a:pt x="41" y="118"/>
                    <a:pt x="50" y="120"/>
                  </a:cubicBezTo>
                  <a:cubicBezTo>
                    <a:pt x="52" y="121"/>
                    <a:pt x="63" y="123"/>
                    <a:pt x="73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101" y="123"/>
                    <a:pt x="105" y="120"/>
                    <a:pt x="108" y="115"/>
                  </a:cubicBezTo>
                  <a:cubicBezTo>
                    <a:pt x="108" y="115"/>
                    <a:pt x="109" y="114"/>
                    <a:pt x="110" y="111"/>
                  </a:cubicBezTo>
                  <a:cubicBezTo>
                    <a:pt x="110" y="109"/>
                    <a:pt x="110" y="107"/>
                    <a:pt x="110" y="104"/>
                  </a:cubicBezTo>
                  <a:cubicBezTo>
                    <a:pt x="114" y="102"/>
                    <a:pt x="115" y="97"/>
                    <a:pt x="116" y="95"/>
                  </a:cubicBezTo>
                  <a:cubicBezTo>
                    <a:pt x="118" y="90"/>
                    <a:pt x="117" y="87"/>
                    <a:pt x="116" y="84"/>
                  </a:cubicBezTo>
                  <a:cubicBezTo>
                    <a:pt x="118" y="82"/>
                    <a:pt x="120" y="79"/>
                    <a:pt x="121" y="73"/>
                  </a:cubicBezTo>
                  <a:cubicBezTo>
                    <a:pt x="122" y="70"/>
                    <a:pt x="121" y="67"/>
                    <a:pt x="120" y="64"/>
                  </a:cubicBezTo>
                  <a:cubicBezTo>
                    <a:pt x="122" y="62"/>
                    <a:pt x="123" y="59"/>
                    <a:pt x="123" y="56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4"/>
                    <a:pt x="123" y="53"/>
                  </a:cubicBezTo>
                  <a:cubicBezTo>
                    <a:pt x="123" y="48"/>
                    <a:pt x="120" y="42"/>
                    <a:pt x="112" y="40"/>
                  </a:cubicBezTo>
                  <a:close/>
                  <a:moveTo>
                    <a:pt x="27" y="111"/>
                  </a:moveTo>
                  <a:cubicBezTo>
                    <a:pt x="27" y="113"/>
                    <a:pt x="26" y="115"/>
                    <a:pt x="23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0" y="115"/>
                    <a:pt x="8" y="113"/>
                    <a:pt x="8" y="11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8"/>
                    <a:pt x="10" y="46"/>
                    <a:pt x="1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6" y="46"/>
                    <a:pt x="27" y="48"/>
                    <a:pt x="27" y="50"/>
                  </a:cubicBezTo>
                  <a:lnTo>
                    <a:pt x="27" y="111"/>
                  </a:lnTo>
                  <a:close/>
                  <a:moveTo>
                    <a:pt x="115" y="56"/>
                  </a:moveTo>
                  <a:cubicBezTo>
                    <a:pt x="115" y="58"/>
                    <a:pt x="114" y="61"/>
                    <a:pt x="108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1"/>
                    <a:pt x="98" y="62"/>
                    <a:pt x="98" y="63"/>
                  </a:cubicBezTo>
                  <a:cubicBezTo>
                    <a:pt x="98" y="64"/>
                    <a:pt x="99" y="65"/>
                    <a:pt x="100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13" y="65"/>
                    <a:pt x="114" y="70"/>
                    <a:pt x="114" y="72"/>
                  </a:cubicBezTo>
                  <a:cubicBezTo>
                    <a:pt x="113" y="75"/>
                    <a:pt x="112" y="81"/>
                    <a:pt x="105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5" y="81"/>
                    <a:pt x="94" y="81"/>
                    <a:pt x="94" y="82"/>
                  </a:cubicBezTo>
                  <a:cubicBezTo>
                    <a:pt x="94" y="83"/>
                    <a:pt x="95" y="84"/>
                    <a:pt x="96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10" y="84"/>
                    <a:pt x="110" y="89"/>
                    <a:pt x="109" y="92"/>
                  </a:cubicBezTo>
                  <a:cubicBezTo>
                    <a:pt x="108" y="96"/>
                    <a:pt x="107" y="100"/>
                    <a:pt x="99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0"/>
                    <a:pt x="90" y="101"/>
                    <a:pt x="90" y="102"/>
                  </a:cubicBezTo>
                  <a:cubicBezTo>
                    <a:pt x="90" y="103"/>
                    <a:pt x="91" y="104"/>
                    <a:pt x="92" y="104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3" y="104"/>
                    <a:pt x="103" y="108"/>
                    <a:pt x="102" y="109"/>
                  </a:cubicBezTo>
                  <a:cubicBezTo>
                    <a:pt x="102" y="110"/>
                    <a:pt x="101" y="112"/>
                    <a:pt x="101" y="112"/>
                  </a:cubicBezTo>
                  <a:cubicBezTo>
                    <a:pt x="100" y="114"/>
                    <a:pt x="98" y="115"/>
                    <a:pt x="94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63" y="115"/>
                    <a:pt x="52" y="113"/>
                    <a:pt x="52" y="113"/>
                  </a:cubicBezTo>
                  <a:cubicBezTo>
                    <a:pt x="36" y="109"/>
                    <a:pt x="35" y="109"/>
                    <a:pt x="34" y="108"/>
                  </a:cubicBezTo>
                  <a:cubicBezTo>
                    <a:pt x="34" y="108"/>
                    <a:pt x="31" y="108"/>
                    <a:pt x="31" y="105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0"/>
                    <a:pt x="32" y="49"/>
                    <a:pt x="34" y="48"/>
                  </a:cubicBezTo>
                  <a:cubicBezTo>
                    <a:pt x="34" y="48"/>
                    <a:pt x="35" y="48"/>
                    <a:pt x="35" y="48"/>
                  </a:cubicBezTo>
                  <a:cubicBezTo>
                    <a:pt x="52" y="40"/>
                    <a:pt x="58" y="25"/>
                    <a:pt x="58" y="11"/>
                  </a:cubicBezTo>
                  <a:cubicBezTo>
                    <a:pt x="58" y="10"/>
                    <a:pt x="59" y="8"/>
                    <a:pt x="62" y="8"/>
                  </a:cubicBezTo>
                  <a:cubicBezTo>
                    <a:pt x="66" y="8"/>
                    <a:pt x="73" y="16"/>
                    <a:pt x="73" y="26"/>
                  </a:cubicBezTo>
                  <a:cubicBezTo>
                    <a:pt x="73" y="35"/>
                    <a:pt x="73" y="37"/>
                    <a:pt x="69" y="46"/>
                  </a:cubicBezTo>
                  <a:cubicBezTo>
                    <a:pt x="108" y="46"/>
                    <a:pt x="107" y="47"/>
                    <a:pt x="111" y="47"/>
                  </a:cubicBezTo>
                  <a:cubicBezTo>
                    <a:pt x="115" y="49"/>
                    <a:pt x="115" y="52"/>
                    <a:pt x="115" y="53"/>
                  </a:cubicBezTo>
                  <a:cubicBezTo>
                    <a:pt x="115" y="55"/>
                    <a:pt x="115" y="54"/>
                    <a:pt x="115" y="56"/>
                  </a:cubicBezTo>
                  <a:close/>
                  <a:moveTo>
                    <a:pt x="115" y="56"/>
                  </a:moveTo>
                  <a:cubicBezTo>
                    <a:pt x="115" y="56"/>
                    <a:pt x="115" y="56"/>
                    <a:pt x="115" y="56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4" name="Freeform 100">
              <a:extLst>
                <a:ext uri="{FF2B5EF4-FFF2-40B4-BE49-F238E27FC236}">
                  <a16:creationId xmlns:a16="http://schemas.microsoft.com/office/drawing/2014/main" id="{1E37EBCF-5888-DA9D-8522-921E282351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18563" y="3862388"/>
              <a:ext cx="33338" cy="317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6" y="0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1"/>
                    <a:pt x="6" y="11"/>
                  </a:cubicBezTo>
                  <a:cubicBezTo>
                    <a:pt x="9" y="11"/>
                    <a:pt x="11" y="9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lose/>
                  <a:moveTo>
                    <a:pt x="6" y="7"/>
                  </a:moveTo>
                  <a:cubicBezTo>
                    <a:pt x="5" y="7"/>
                    <a:pt x="4" y="6"/>
                    <a:pt x="4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7" y="7"/>
                    <a:pt x="6" y="7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58B1979-24F5-1FDD-BC3E-F532B1E22C10}"/>
              </a:ext>
            </a:extLst>
          </p:cNvPr>
          <p:cNvSpPr txBox="1"/>
          <p:nvPr/>
        </p:nvSpPr>
        <p:spPr>
          <a:xfrm>
            <a:off x="3514757" y="582244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Progressive Organization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A471475-D6C6-9872-A1AA-B1D0C33A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B0217A4E-0DBC-6D62-2E8C-22430559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</p:spPr>
        <p:txBody>
          <a:bodyPr/>
          <a:lstStyle/>
          <a:p>
            <a:r>
              <a:rPr lang="en-US"/>
              <a:t>Copyright © Bank Nizwa. All Rights Reserved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E8E436F8-F4F3-E6B4-FC4F-C6BEC519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6629400"/>
            <a:ext cx="2130552" cy="228600"/>
          </a:xfrm>
        </p:spPr>
        <p:txBody>
          <a:bodyPr/>
          <a:lstStyle/>
          <a:p>
            <a:fld id="{0CF4AFB5-A841-4ABB-B50D-EFB970C5D1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94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68580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Stakeholders Focused Strategy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CEEC-C7BB-4EA4-A346-9A719EEC09EB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Bank Nizwa. All Rights Reserved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92ECF8-42A0-47AC-93D5-A5B03529DC3D}"/>
              </a:ext>
            </a:extLst>
          </p:cNvPr>
          <p:cNvGraphicFramePr/>
          <p:nvPr/>
        </p:nvGraphicFramePr>
        <p:xfrm>
          <a:off x="685800" y="1066800"/>
          <a:ext cx="8001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984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roup 764">
            <a:extLst>
              <a:ext uri="{FF2B5EF4-FFF2-40B4-BE49-F238E27FC236}">
                <a16:creationId xmlns:a16="http://schemas.microsoft.com/office/drawing/2014/main" id="{42CF9638-0F79-E24F-AE65-AE89EB494618}"/>
              </a:ext>
            </a:extLst>
          </p:cNvPr>
          <p:cNvGrpSpPr/>
          <p:nvPr/>
        </p:nvGrpSpPr>
        <p:grpSpPr>
          <a:xfrm>
            <a:off x="5319616" y="2672768"/>
            <a:ext cx="236413" cy="225999"/>
            <a:chOff x="4833935" y="3983047"/>
            <a:chExt cx="360361" cy="344489"/>
          </a:xfrm>
          <a:solidFill>
            <a:schemeClr val="bg1"/>
          </a:solidFill>
        </p:grpSpPr>
        <p:sp>
          <p:nvSpPr>
            <p:cNvPr id="766" name="Freeform 765">
              <a:extLst>
                <a:ext uri="{FF2B5EF4-FFF2-40B4-BE49-F238E27FC236}">
                  <a16:creationId xmlns:a16="http://schemas.microsoft.com/office/drawing/2014/main" id="{D7BE7B92-88BE-FB41-B9C1-C1AB0335A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5" y="4179900"/>
              <a:ext cx="74613" cy="128588"/>
            </a:xfrm>
            <a:custGeom>
              <a:avLst/>
              <a:gdLst>
                <a:gd name="T0" fmla="*/ 18 w 20"/>
                <a:gd name="T1" fmla="*/ 0 h 34"/>
                <a:gd name="T2" fmla="*/ 2 w 20"/>
                <a:gd name="T3" fmla="*/ 0 h 34"/>
                <a:gd name="T4" fmla="*/ 0 w 20"/>
                <a:gd name="T5" fmla="*/ 2 h 34"/>
                <a:gd name="T6" fmla="*/ 0 w 20"/>
                <a:gd name="T7" fmla="*/ 32 h 34"/>
                <a:gd name="T8" fmla="*/ 2 w 20"/>
                <a:gd name="T9" fmla="*/ 34 h 34"/>
                <a:gd name="T10" fmla="*/ 18 w 20"/>
                <a:gd name="T11" fmla="*/ 34 h 34"/>
                <a:gd name="T12" fmla="*/ 20 w 20"/>
                <a:gd name="T13" fmla="*/ 32 h 34"/>
                <a:gd name="T14" fmla="*/ 20 w 20"/>
                <a:gd name="T15" fmla="*/ 2 h 34"/>
                <a:gd name="T16" fmla="*/ 18 w 20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4">
                  <a:moveTo>
                    <a:pt x="1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20" y="33"/>
                    <a:pt x="20" y="3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/>
            </a:p>
          </p:txBody>
        </p:sp>
        <p:sp>
          <p:nvSpPr>
            <p:cNvPr id="767" name="Freeform 766">
              <a:extLst>
                <a:ext uri="{FF2B5EF4-FFF2-40B4-BE49-F238E27FC236}">
                  <a16:creationId xmlns:a16="http://schemas.microsoft.com/office/drawing/2014/main" id="{07EA83F9-F9DA-0446-A4C7-4A9BA29D9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3" y="4194186"/>
              <a:ext cx="277813" cy="133350"/>
            </a:xfrm>
            <a:custGeom>
              <a:avLst/>
              <a:gdLst>
                <a:gd name="T0" fmla="*/ 73 w 74"/>
                <a:gd name="T1" fmla="*/ 13 h 35"/>
                <a:gd name="T2" fmla="*/ 59 w 74"/>
                <a:gd name="T3" fmla="*/ 8 h 35"/>
                <a:gd name="T4" fmla="*/ 47 w 74"/>
                <a:gd name="T5" fmla="*/ 12 h 35"/>
                <a:gd name="T6" fmla="*/ 47 w 74"/>
                <a:gd name="T7" fmla="*/ 14 h 35"/>
                <a:gd name="T8" fmla="*/ 45 w 74"/>
                <a:gd name="T9" fmla="*/ 21 h 35"/>
                <a:gd name="T10" fmla="*/ 38 w 74"/>
                <a:gd name="T11" fmla="*/ 24 h 35"/>
                <a:gd name="T12" fmla="*/ 18 w 74"/>
                <a:gd name="T13" fmla="*/ 24 h 35"/>
                <a:gd name="T14" fmla="*/ 16 w 74"/>
                <a:gd name="T15" fmla="*/ 22 h 35"/>
                <a:gd name="T16" fmla="*/ 18 w 74"/>
                <a:gd name="T17" fmla="*/ 20 h 35"/>
                <a:gd name="T18" fmla="*/ 38 w 74"/>
                <a:gd name="T19" fmla="*/ 20 h 35"/>
                <a:gd name="T20" fmla="*/ 42 w 74"/>
                <a:gd name="T21" fmla="*/ 18 h 35"/>
                <a:gd name="T22" fmla="*/ 43 w 74"/>
                <a:gd name="T23" fmla="*/ 14 h 35"/>
                <a:gd name="T24" fmla="*/ 38 w 74"/>
                <a:gd name="T25" fmla="*/ 8 h 35"/>
                <a:gd name="T26" fmla="*/ 27 w 74"/>
                <a:gd name="T27" fmla="*/ 8 h 35"/>
                <a:gd name="T28" fmla="*/ 26 w 74"/>
                <a:gd name="T29" fmla="*/ 8 h 35"/>
                <a:gd name="T30" fmla="*/ 25 w 74"/>
                <a:gd name="T31" fmla="*/ 7 h 35"/>
                <a:gd name="T32" fmla="*/ 8 w 74"/>
                <a:gd name="T33" fmla="*/ 0 h 35"/>
                <a:gd name="T34" fmla="*/ 2 w 74"/>
                <a:gd name="T35" fmla="*/ 0 h 35"/>
                <a:gd name="T36" fmla="*/ 0 w 74"/>
                <a:gd name="T37" fmla="*/ 2 h 35"/>
                <a:gd name="T38" fmla="*/ 0 w 74"/>
                <a:gd name="T39" fmla="*/ 24 h 35"/>
                <a:gd name="T40" fmla="*/ 1 w 74"/>
                <a:gd name="T41" fmla="*/ 26 h 35"/>
                <a:gd name="T42" fmla="*/ 16 w 74"/>
                <a:gd name="T43" fmla="*/ 31 h 35"/>
                <a:gd name="T44" fmla="*/ 32 w 74"/>
                <a:gd name="T45" fmla="*/ 35 h 35"/>
                <a:gd name="T46" fmla="*/ 49 w 74"/>
                <a:gd name="T47" fmla="*/ 29 h 35"/>
                <a:gd name="T48" fmla="*/ 73 w 74"/>
                <a:gd name="T49" fmla="*/ 16 h 35"/>
                <a:gd name="T50" fmla="*/ 74 w 74"/>
                <a:gd name="T51" fmla="*/ 14 h 35"/>
                <a:gd name="T52" fmla="*/ 73 w 74"/>
                <a:gd name="T53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35">
                  <a:moveTo>
                    <a:pt x="73" y="13"/>
                  </a:moveTo>
                  <a:cubicBezTo>
                    <a:pt x="69" y="8"/>
                    <a:pt x="65" y="7"/>
                    <a:pt x="59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4"/>
                  </a:cubicBezTo>
                  <a:cubicBezTo>
                    <a:pt x="47" y="17"/>
                    <a:pt x="47" y="19"/>
                    <a:pt x="45" y="21"/>
                  </a:cubicBezTo>
                  <a:cubicBezTo>
                    <a:pt x="43" y="23"/>
                    <a:pt x="41" y="24"/>
                    <a:pt x="3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6" y="21"/>
                    <a:pt x="17" y="20"/>
                    <a:pt x="1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0" y="20"/>
                    <a:pt x="41" y="19"/>
                    <a:pt x="42" y="18"/>
                  </a:cubicBezTo>
                  <a:cubicBezTo>
                    <a:pt x="43" y="17"/>
                    <a:pt x="43" y="16"/>
                    <a:pt x="43" y="14"/>
                  </a:cubicBezTo>
                  <a:cubicBezTo>
                    <a:pt x="43" y="12"/>
                    <a:pt x="42" y="8"/>
                    <a:pt x="3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3" y="6"/>
                    <a:pt x="17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8" y="28"/>
                    <a:pt x="12" y="30"/>
                    <a:pt x="16" y="31"/>
                  </a:cubicBezTo>
                  <a:cubicBezTo>
                    <a:pt x="24" y="34"/>
                    <a:pt x="28" y="35"/>
                    <a:pt x="32" y="35"/>
                  </a:cubicBezTo>
                  <a:cubicBezTo>
                    <a:pt x="37" y="35"/>
                    <a:pt x="41" y="33"/>
                    <a:pt x="49" y="29"/>
                  </a:cubicBezTo>
                  <a:cubicBezTo>
                    <a:pt x="54" y="26"/>
                    <a:pt x="62" y="21"/>
                    <a:pt x="73" y="16"/>
                  </a:cubicBezTo>
                  <a:cubicBezTo>
                    <a:pt x="73" y="15"/>
                    <a:pt x="74" y="15"/>
                    <a:pt x="74" y="14"/>
                  </a:cubicBezTo>
                  <a:cubicBezTo>
                    <a:pt x="74" y="14"/>
                    <a:pt x="74" y="13"/>
                    <a:pt x="7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/>
            </a:p>
          </p:txBody>
        </p:sp>
        <p:sp>
          <p:nvSpPr>
            <p:cNvPr id="768" name="Freeform 767">
              <a:extLst>
                <a:ext uri="{FF2B5EF4-FFF2-40B4-BE49-F238E27FC236}">
                  <a16:creationId xmlns:a16="http://schemas.microsoft.com/office/drawing/2014/main" id="{F17B43E4-9650-3343-B143-02AE3B67B2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7140" y="3983047"/>
              <a:ext cx="104775" cy="106363"/>
            </a:xfrm>
            <a:custGeom>
              <a:avLst/>
              <a:gdLst>
                <a:gd name="T0" fmla="*/ 14 w 28"/>
                <a:gd name="T1" fmla="*/ 28 h 28"/>
                <a:gd name="T2" fmla="*/ 28 w 28"/>
                <a:gd name="T3" fmla="*/ 14 h 28"/>
                <a:gd name="T4" fmla="*/ 14 w 28"/>
                <a:gd name="T5" fmla="*/ 0 h 28"/>
                <a:gd name="T6" fmla="*/ 0 w 28"/>
                <a:gd name="T7" fmla="*/ 14 h 28"/>
                <a:gd name="T8" fmla="*/ 14 w 28"/>
                <a:gd name="T9" fmla="*/ 28 h 28"/>
                <a:gd name="T10" fmla="*/ 12 w 28"/>
                <a:gd name="T11" fmla="*/ 10 h 28"/>
                <a:gd name="T12" fmla="*/ 14 w 28"/>
                <a:gd name="T13" fmla="*/ 8 h 28"/>
                <a:gd name="T14" fmla="*/ 16 w 28"/>
                <a:gd name="T15" fmla="*/ 10 h 28"/>
                <a:gd name="T16" fmla="*/ 16 w 28"/>
                <a:gd name="T17" fmla="*/ 18 h 28"/>
                <a:gd name="T18" fmla="*/ 14 w 28"/>
                <a:gd name="T19" fmla="*/ 20 h 28"/>
                <a:gd name="T20" fmla="*/ 12 w 28"/>
                <a:gd name="T21" fmla="*/ 18 h 28"/>
                <a:gd name="T22" fmla="*/ 12 w 28"/>
                <a:gd name="T2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22" y="28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  <a:moveTo>
                    <a:pt x="12" y="10"/>
                  </a:moveTo>
                  <a:cubicBezTo>
                    <a:pt x="12" y="9"/>
                    <a:pt x="13" y="8"/>
                    <a:pt x="14" y="8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/>
            </a:p>
          </p:txBody>
        </p:sp>
        <p:sp>
          <p:nvSpPr>
            <p:cNvPr id="769" name="Freeform 768">
              <a:extLst>
                <a:ext uri="{FF2B5EF4-FFF2-40B4-BE49-F238E27FC236}">
                  <a16:creationId xmlns:a16="http://schemas.microsoft.com/office/drawing/2014/main" id="{6E3BEA23-7CC6-B449-9F4E-BE15855A4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8875" y="4089401"/>
              <a:ext cx="104775" cy="104775"/>
            </a:xfrm>
            <a:custGeom>
              <a:avLst/>
              <a:gdLst>
                <a:gd name="T0" fmla="*/ 14 w 28"/>
                <a:gd name="T1" fmla="*/ 28 h 28"/>
                <a:gd name="T2" fmla="*/ 28 w 28"/>
                <a:gd name="T3" fmla="*/ 14 h 28"/>
                <a:gd name="T4" fmla="*/ 14 w 28"/>
                <a:gd name="T5" fmla="*/ 0 h 28"/>
                <a:gd name="T6" fmla="*/ 0 w 28"/>
                <a:gd name="T7" fmla="*/ 14 h 28"/>
                <a:gd name="T8" fmla="*/ 14 w 28"/>
                <a:gd name="T9" fmla="*/ 28 h 28"/>
                <a:gd name="T10" fmla="*/ 12 w 28"/>
                <a:gd name="T11" fmla="*/ 10 h 28"/>
                <a:gd name="T12" fmla="*/ 14 w 28"/>
                <a:gd name="T13" fmla="*/ 8 h 28"/>
                <a:gd name="T14" fmla="*/ 16 w 28"/>
                <a:gd name="T15" fmla="*/ 10 h 28"/>
                <a:gd name="T16" fmla="*/ 16 w 28"/>
                <a:gd name="T17" fmla="*/ 18 h 28"/>
                <a:gd name="T18" fmla="*/ 14 w 28"/>
                <a:gd name="T19" fmla="*/ 20 h 28"/>
                <a:gd name="T20" fmla="*/ 12 w 28"/>
                <a:gd name="T21" fmla="*/ 18 h 28"/>
                <a:gd name="T22" fmla="*/ 12 w 28"/>
                <a:gd name="T2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22" y="28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  <a:moveTo>
                    <a:pt x="12" y="10"/>
                  </a:moveTo>
                  <a:cubicBezTo>
                    <a:pt x="12" y="9"/>
                    <a:pt x="13" y="8"/>
                    <a:pt x="14" y="8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9" tIns="17149" rIns="34299" bIns="17149" numCol="1" anchor="t" anchorCtr="0" compatLnSpc="1">
              <a:prstTxWarp prst="textNoShape">
                <a:avLst/>
              </a:prstTxWarp>
            </a:bodyPr>
            <a:lstStyle/>
            <a:p>
              <a:endParaRPr lang="id-ID" sz="675"/>
            </a:p>
          </p:txBody>
        </p:sp>
      </p:grpSp>
      <p:grpSp>
        <p:nvGrpSpPr>
          <p:cNvPr id="63" name="Grupo 349">
            <a:extLst>
              <a:ext uri="{FF2B5EF4-FFF2-40B4-BE49-F238E27FC236}">
                <a16:creationId xmlns:a16="http://schemas.microsoft.com/office/drawing/2014/main" id="{7B9DF071-0AB8-0A47-80CF-4B70CA550971}"/>
              </a:ext>
            </a:extLst>
          </p:cNvPr>
          <p:cNvGrpSpPr/>
          <p:nvPr/>
        </p:nvGrpSpPr>
        <p:grpSpPr>
          <a:xfrm>
            <a:off x="119915" y="287444"/>
            <a:ext cx="7922369" cy="761835"/>
            <a:chOff x="2894692" y="861425"/>
            <a:chExt cx="19041035" cy="1606536"/>
          </a:xfrm>
        </p:grpSpPr>
        <p:sp>
          <p:nvSpPr>
            <p:cNvPr id="64" name="CuadroTexto 350">
              <a:extLst>
                <a:ext uri="{FF2B5EF4-FFF2-40B4-BE49-F238E27FC236}">
                  <a16:creationId xmlns:a16="http://schemas.microsoft.com/office/drawing/2014/main" id="{2C9199B6-CC42-B14A-9991-0C43356F2BF2}"/>
                </a:ext>
              </a:extLst>
            </p:cNvPr>
            <p:cNvSpPr txBox="1"/>
            <p:nvPr/>
          </p:nvSpPr>
          <p:spPr>
            <a:xfrm>
              <a:off x="4495574" y="861425"/>
              <a:ext cx="15386617" cy="1233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  <a:latin typeface="Lato Heavy" charset="0"/>
                  <a:ea typeface="Lato Heavy" charset="0"/>
                  <a:cs typeface="Lato Heavy" charset="0"/>
                </a:rPr>
                <a:t>Growth in Key Financial Metrics </a:t>
              </a:r>
            </a:p>
          </p:txBody>
        </p:sp>
        <p:sp>
          <p:nvSpPr>
            <p:cNvPr id="65" name="CuadroTexto 351">
              <a:extLst>
                <a:ext uri="{FF2B5EF4-FFF2-40B4-BE49-F238E27FC236}">
                  <a16:creationId xmlns:a16="http://schemas.microsoft.com/office/drawing/2014/main" id="{E6E13ABC-F604-EC48-BB75-24B5415918F8}"/>
                </a:ext>
              </a:extLst>
            </p:cNvPr>
            <p:cNvSpPr txBox="1"/>
            <p:nvPr/>
          </p:nvSpPr>
          <p:spPr>
            <a:xfrm>
              <a:off x="2894692" y="1913333"/>
              <a:ext cx="19041035" cy="55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Assets | Market Share | Investors’ Wealth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A6969F-CEAD-26FA-70EF-E465962DAEF5}"/>
              </a:ext>
            </a:extLst>
          </p:cNvPr>
          <p:cNvGrpSpPr/>
          <p:nvPr/>
        </p:nvGrpSpPr>
        <p:grpSpPr>
          <a:xfrm>
            <a:off x="228600" y="1218942"/>
            <a:ext cx="2756984" cy="1620623"/>
            <a:chOff x="454340" y="2012104"/>
            <a:chExt cx="2756984" cy="16206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0F71BCC-FD71-E687-957B-14FE53FD3D17}"/>
                </a:ext>
              </a:extLst>
            </p:cNvPr>
            <p:cNvSpPr txBox="1"/>
            <p:nvPr/>
          </p:nvSpPr>
          <p:spPr>
            <a:xfrm>
              <a:off x="454340" y="2012104"/>
              <a:ext cx="2756984" cy="16206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51B905E-0E19-7CE9-6B70-3E872EE2F154}"/>
                </a:ext>
              </a:extLst>
            </p:cNvPr>
            <p:cNvGrpSpPr/>
            <p:nvPr/>
          </p:nvGrpSpPr>
          <p:grpSpPr>
            <a:xfrm>
              <a:off x="555107" y="2096868"/>
              <a:ext cx="1870989" cy="1238926"/>
              <a:chOff x="555107" y="2096868"/>
              <a:chExt cx="1870989" cy="1238926"/>
            </a:xfrm>
          </p:grpSpPr>
          <p:sp>
            <p:nvSpPr>
              <p:cNvPr id="778" name="TextBox 777">
                <a:extLst>
                  <a:ext uri="{FF2B5EF4-FFF2-40B4-BE49-F238E27FC236}">
                    <a16:creationId xmlns:a16="http://schemas.microsoft.com/office/drawing/2014/main" id="{34EB3AEE-DBC1-C249-8818-1134E9B141D2}"/>
                  </a:ext>
                </a:extLst>
              </p:cNvPr>
              <p:cNvSpPr txBox="1"/>
              <p:nvPr/>
            </p:nvSpPr>
            <p:spPr>
              <a:xfrm>
                <a:off x="1022256" y="2096868"/>
                <a:ext cx="1403840" cy="284693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30"/>
                  </a:lnSpc>
                </a:pPr>
                <a:r>
                  <a:rPr lang="en-US" sz="1300" dirty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Assets Growth</a:t>
                </a:r>
              </a:p>
            </p:txBody>
          </p:sp>
          <p:sp>
            <p:nvSpPr>
              <p:cNvPr id="779" name="Rectangle 778">
                <a:extLst>
                  <a:ext uri="{FF2B5EF4-FFF2-40B4-BE49-F238E27FC236}">
                    <a16:creationId xmlns:a16="http://schemas.microsoft.com/office/drawing/2014/main" id="{7F2E7CC7-1D52-524B-9ED6-DBB32A6664F6}"/>
                  </a:ext>
                </a:extLst>
              </p:cNvPr>
              <p:cNvSpPr/>
              <p:nvPr/>
            </p:nvSpPr>
            <p:spPr>
              <a:xfrm>
                <a:off x="555107" y="2751019"/>
                <a:ext cx="1504570" cy="58477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13%</a:t>
                </a:r>
              </a:p>
            </p:txBody>
          </p:sp>
        </p:grpSp>
        <p:grpSp>
          <p:nvGrpSpPr>
            <p:cNvPr id="771" name="Group 770">
              <a:extLst>
                <a:ext uri="{FF2B5EF4-FFF2-40B4-BE49-F238E27FC236}">
                  <a16:creationId xmlns:a16="http://schemas.microsoft.com/office/drawing/2014/main" id="{AD936161-EF5E-3D4B-8732-0939F8141661}"/>
                </a:ext>
              </a:extLst>
            </p:cNvPr>
            <p:cNvGrpSpPr/>
            <p:nvPr/>
          </p:nvGrpSpPr>
          <p:grpSpPr>
            <a:xfrm>
              <a:off x="2054540" y="2572229"/>
              <a:ext cx="873099" cy="682247"/>
              <a:chOff x="4091506" y="2369129"/>
              <a:chExt cx="701979" cy="575475"/>
            </a:xfrm>
            <a:solidFill>
              <a:schemeClr val="bg1"/>
            </a:solidFill>
          </p:grpSpPr>
          <p:sp>
            <p:nvSpPr>
              <p:cNvPr id="772" name="Freeform 372">
                <a:extLst>
                  <a:ext uri="{FF2B5EF4-FFF2-40B4-BE49-F238E27FC236}">
                    <a16:creationId xmlns:a16="http://schemas.microsoft.com/office/drawing/2014/main" id="{1146BCDA-13CF-0E46-92EA-DA3D64F5B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506" y="2587625"/>
                <a:ext cx="701979" cy="356979"/>
              </a:xfrm>
              <a:custGeom>
                <a:avLst/>
                <a:gdLst>
                  <a:gd name="T0" fmla="*/ 843 w 904"/>
                  <a:gd name="T1" fmla="*/ 572 h 602"/>
                  <a:gd name="T2" fmla="*/ 843 w 904"/>
                  <a:gd name="T3" fmla="*/ 12 h 602"/>
                  <a:gd name="T4" fmla="*/ 841 w 904"/>
                  <a:gd name="T5" fmla="*/ 7 h 602"/>
                  <a:gd name="T6" fmla="*/ 836 w 904"/>
                  <a:gd name="T7" fmla="*/ 3 h 602"/>
                  <a:gd name="T8" fmla="*/ 831 w 904"/>
                  <a:gd name="T9" fmla="*/ 1 h 602"/>
                  <a:gd name="T10" fmla="*/ 708 w 904"/>
                  <a:gd name="T11" fmla="*/ 0 h 602"/>
                  <a:gd name="T12" fmla="*/ 702 w 904"/>
                  <a:gd name="T13" fmla="*/ 2 h 602"/>
                  <a:gd name="T14" fmla="*/ 697 w 904"/>
                  <a:gd name="T15" fmla="*/ 5 h 602"/>
                  <a:gd name="T16" fmla="*/ 694 w 904"/>
                  <a:gd name="T17" fmla="*/ 9 h 602"/>
                  <a:gd name="T18" fmla="*/ 693 w 904"/>
                  <a:gd name="T19" fmla="*/ 16 h 602"/>
                  <a:gd name="T20" fmla="*/ 632 w 904"/>
                  <a:gd name="T21" fmla="*/ 572 h 602"/>
                  <a:gd name="T22" fmla="*/ 632 w 904"/>
                  <a:gd name="T23" fmla="*/ 283 h 602"/>
                  <a:gd name="T24" fmla="*/ 630 w 904"/>
                  <a:gd name="T25" fmla="*/ 277 h 602"/>
                  <a:gd name="T26" fmla="*/ 626 w 904"/>
                  <a:gd name="T27" fmla="*/ 274 h 602"/>
                  <a:gd name="T28" fmla="*/ 621 w 904"/>
                  <a:gd name="T29" fmla="*/ 271 h 602"/>
                  <a:gd name="T30" fmla="*/ 497 w 904"/>
                  <a:gd name="T31" fmla="*/ 271 h 602"/>
                  <a:gd name="T32" fmla="*/ 491 w 904"/>
                  <a:gd name="T33" fmla="*/ 272 h 602"/>
                  <a:gd name="T34" fmla="*/ 487 w 904"/>
                  <a:gd name="T35" fmla="*/ 275 h 602"/>
                  <a:gd name="T36" fmla="*/ 483 w 904"/>
                  <a:gd name="T37" fmla="*/ 281 h 602"/>
                  <a:gd name="T38" fmla="*/ 482 w 904"/>
                  <a:gd name="T39" fmla="*/ 286 h 602"/>
                  <a:gd name="T40" fmla="*/ 421 w 904"/>
                  <a:gd name="T41" fmla="*/ 572 h 602"/>
                  <a:gd name="T42" fmla="*/ 421 w 904"/>
                  <a:gd name="T43" fmla="*/ 193 h 602"/>
                  <a:gd name="T44" fmla="*/ 419 w 904"/>
                  <a:gd name="T45" fmla="*/ 187 h 602"/>
                  <a:gd name="T46" fmla="*/ 415 w 904"/>
                  <a:gd name="T47" fmla="*/ 183 h 602"/>
                  <a:gd name="T48" fmla="*/ 409 w 904"/>
                  <a:gd name="T49" fmla="*/ 181 h 602"/>
                  <a:gd name="T50" fmla="*/ 286 w 904"/>
                  <a:gd name="T51" fmla="*/ 181 h 602"/>
                  <a:gd name="T52" fmla="*/ 281 w 904"/>
                  <a:gd name="T53" fmla="*/ 182 h 602"/>
                  <a:gd name="T54" fmla="*/ 275 w 904"/>
                  <a:gd name="T55" fmla="*/ 185 h 602"/>
                  <a:gd name="T56" fmla="*/ 272 w 904"/>
                  <a:gd name="T57" fmla="*/ 190 h 602"/>
                  <a:gd name="T58" fmla="*/ 271 w 904"/>
                  <a:gd name="T59" fmla="*/ 196 h 602"/>
                  <a:gd name="T60" fmla="*/ 211 w 904"/>
                  <a:gd name="T61" fmla="*/ 572 h 602"/>
                  <a:gd name="T62" fmla="*/ 211 w 904"/>
                  <a:gd name="T63" fmla="*/ 404 h 602"/>
                  <a:gd name="T64" fmla="*/ 209 w 904"/>
                  <a:gd name="T65" fmla="*/ 399 h 602"/>
                  <a:gd name="T66" fmla="*/ 205 w 904"/>
                  <a:gd name="T67" fmla="*/ 394 h 602"/>
                  <a:gd name="T68" fmla="*/ 199 w 904"/>
                  <a:gd name="T69" fmla="*/ 392 h 602"/>
                  <a:gd name="T70" fmla="*/ 76 w 904"/>
                  <a:gd name="T71" fmla="*/ 391 h 602"/>
                  <a:gd name="T72" fmla="*/ 69 w 904"/>
                  <a:gd name="T73" fmla="*/ 392 h 602"/>
                  <a:gd name="T74" fmla="*/ 65 w 904"/>
                  <a:gd name="T75" fmla="*/ 396 h 602"/>
                  <a:gd name="T76" fmla="*/ 62 w 904"/>
                  <a:gd name="T77" fmla="*/ 401 h 602"/>
                  <a:gd name="T78" fmla="*/ 61 w 904"/>
                  <a:gd name="T79" fmla="*/ 406 h 602"/>
                  <a:gd name="T80" fmla="*/ 15 w 904"/>
                  <a:gd name="T81" fmla="*/ 572 h 602"/>
                  <a:gd name="T82" fmla="*/ 9 w 904"/>
                  <a:gd name="T83" fmla="*/ 573 h 602"/>
                  <a:gd name="T84" fmla="*/ 5 w 904"/>
                  <a:gd name="T85" fmla="*/ 577 h 602"/>
                  <a:gd name="T86" fmla="*/ 2 w 904"/>
                  <a:gd name="T87" fmla="*/ 581 h 602"/>
                  <a:gd name="T88" fmla="*/ 0 w 904"/>
                  <a:gd name="T89" fmla="*/ 587 h 602"/>
                  <a:gd name="T90" fmla="*/ 2 w 904"/>
                  <a:gd name="T91" fmla="*/ 593 h 602"/>
                  <a:gd name="T92" fmla="*/ 5 w 904"/>
                  <a:gd name="T93" fmla="*/ 598 h 602"/>
                  <a:gd name="T94" fmla="*/ 9 w 904"/>
                  <a:gd name="T95" fmla="*/ 601 h 602"/>
                  <a:gd name="T96" fmla="*/ 15 w 904"/>
                  <a:gd name="T97" fmla="*/ 602 h 602"/>
                  <a:gd name="T98" fmla="*/ 196 w 904"/>
                  <a:gd name="T99" fmla="*/ 602 h 602"/>
                  <a:gd name="T100" fmla="*/ 406 w 904"/>
                  <a:gd name="T101" fmla="*/ 602 h 602"/>
                  <a:gd name="T102" fmla="*/ 617 w 904"/>
                  <a:gd name="T103" fmla="*/ 602 h 602"/>
                  <a:gd name="T104" fmla="*/ 828 w 904"/>
                  <a:gd name="T105" fmla="*/ 602 h 602"/>
                  <a:gd name="T106" fmla="*/ 891 w 904"/>
                  <a:gd name="T107" fmla="*/ 602 h 602"/>
                  <a:gd name="T108" fmla="*/ 896 w 904"/>
                  <a:gd name="T109" fmla="*/ 600 h 602"/>
                  <a:gd name="T110" fmla="*/ 901 w 904"/>
                  <a:gd name="T111" fmla="*/ 596 h 602"/>
                  <a:gd name="T112" fmla="*/ 903 w 904"/>
                  <a:gd name="T113" fmla="*/ 591 h 602"/>
                  <a:gd name="T114" fmla="*/ 903 w 904"/>
                  <a:gd name="T115" fmla="*/ 584 h 602"/>
                  <a:gd name="T116" fmla="*/ 901 w 904"/>
                  <a:gd name="T117" fmla="*/ 579 h 602"/>
                  <a:gd name="T118" fmla="*/ 896 w 904"/>
                  <a:gd name="T119" fmla="*/ 575 h 602"/>
                  <a:gd name="T120" fmla="*/ 891 w 904"/>
                  <a:gd name="T121" fmla="*/ 57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4" h="602">
                    <a:moveTo>
                      <a:pt x="889" y="572"/>
                    </a:moveTo>
                    <a:lnTo>
                      <a:pt x="843" y="572"/>
                    </a:lnTo>
                    <a:lnTo>
                      <a:pt x="843" y="16"/>
                    </a:lnTo>
                    <a:lnTo>
                      <a:pt x="843" y="12"/>
                    </a:lnTo>
                    <a:lnTo>
                      <a:pt x="842" y="9"/>
                    </a:lnTo>
                    <a:lnTo>
                      <a:pt x="841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4" y="2"/>
                    </a:lnTo>
                    <a:lnTo>
                      <a:pt x="831" y="1"/>
                    </a:lnTo>
                    <a:lnTo>
                      <a:pt x="828" y="1"/>
                    </a:lnTo>
                    <a:lnTo>
                      <a:pt x="708" y="0"/>
                    </a:lnTo>
                    <a:lnTo>
                      <a:pt x="704" y="1"/>
                    </a:lnTo>
                    <a:lnTo>
                      <a:pt x="702" y="2"/>
                    </a:lnTo>
                    <a:lnTo>
                      <a:pt x="699" y="3"/>
                    </a:lnTo>
                    <a:lnTo>
                      <a:pt x="697" y="5"/>
                    </a:lnTo>
                    <a:lnTo>
                      <a:pt x="695" y="7"/>
                    </a:lnTo>
                    <a:lnTo>
                      <a:pt x="694" y="9"/>
                    </a:lnTo>
                    <a:lnTo>
                      <a:pt x="693" y="12"/>
                    </a:lnTo>
                    <a:lnTo>
                      <a:pt x="693" y="16"/>
                    </a:lnTo>
                    <a:lnTo>
                      <a:pt x="693" y="572"/>
                    </a:lnTo>
                    <a:lnTo>
                      <a:pt x="632" y="572"/>
                    </a:lnTo>
                    <a:lnTo>
                      <a:pt x="632" y="286"/>
                    </a:lnTo>
                    <a:lnTo>
                      <a:pt x="632" y="283"/>
                    </a:lnTo>
                    <a:lnTo>
                      <a:pt x="631" y="281"/>
                    </a:lnTo>
                    <a:lnTo>
                      <a:pt x="630" y="277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3" y="272"/>
                    </a:lnTo>
                    <a:lnTo>
                      <a:pt x="621" y="271"/>
                    </a:lnTo>
                    <a:lnTo>
                      <a:pt x="617" y="271"/>
                    </a:lnTo>
                    <a:lnTo>
                      <a:pt x="497" y="271"/>
                    </a:lnTo>
                    <a:lnTo>
                      <a:pt x="494" y="271"/>
                    </a:lnTo>
                    <a:lnTo>
                      <a:pt x="491" y="272"/>
                    </a:lnTo>
                    <a:lnTo>
                      <a:pt x="489" y="274"/>
                    </a:lnTo>
                    <a:lnTo>
                      <a:pt x="487" y="275"/>
                    </a:lnTo>
                    <a:lnTo>
                      <a:pt x="484" y="277"/>
                    </a:lnTo>
                    <a:lnTo>
                      <a:pt x="483" y="281"/>
                    </a:lnTo>
                    <a:lnTo>
                      <a:pt x="482" y="283"/>
                    </a:lnTo>
                    <a:lnTo>
                      <a:pt x="482" y="286"/>
                    </a:lnTo>
                    <a:lnTo>
                      <a:pt x="482" y="572"/>
                    </a:lnTo>
                    <a:lnTo>
                      <a:pt x="421" y="572"/>
                    </a:lnTo>
                    <a:lnTo>
                      <a:pt x="421" y="196"/>
                    </a:lnTo>
                    <a:lnTo>
                      <a:pt x="421" y="193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3"/>
                    </a:lnTo>
                    <a:lnTo>
                      <a:pt x="413" y="182"/>
                    </a:lnTo>
                    <a:lnTo>
                      <a:pt x="409" y="181"/>
                    </a:lnTo>
                    <a:lnTo>
                      <a:pt x="406" y="181"/>
                    </a:lnTo>
                    <a:lnTo>
                      <a:pt x="286" y="181"/>
                    </a:lnTo>
                    <a:lnTo>
                      <a:pt x="283" y="181"/>
                    </a:lnTo>
                    <a:lnTo>
                      <a:pt x="281" y="182"/>
                    </a:lnTo>
                    <a:lnTo>
                      <a:pt x="277" y="183"/>
                    </a:lnTo>
                    <a:lnTo>
                      <a:pt x="275" y="185"/>
                    </a:lnTo>
                    <a:lnTo>
                      <a:pt x="273" y="187"/>
                    </a:lnTo>
                    <a:lnTo>
                      <a:pt x="272" y="190"/>
                    </a:lnTo>
                    <a:lnTo>
                      <a:pt x="271" y="193"/>
                    </a:lnTo>
                    <a:lnTo>
                      <a:pt x="271" y="196"/>
                    </a:lnTo>
                    <a:lnTo>
                      <a:pt x="271" y="572"/>
                    </a:lnTo>
                    <a:lnTo>
                      <a:pt x="211" y="572"/>
                    </a:lnTo>
                    <a:lnTo>
                      <a:pt x="211" y="406"/>
                    </a:lnTo>
                    <a:lnTo>
                      <a:pt x="211" y="404"/>
                    </a:lnTo>
                    <a:lnTo>
                      <a:pt x="210" y="401"/>
                    </a:lnTo>
                    <a:lnTo>
                      <a:pt x="209" y="399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3"/>
                    </a:lnTo>
                    <a:lnTo>
                      <a:pt x="199" y="392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2"/>
                    </a:lnTo>
                    <a:lnTo>
                      <a:pt x="69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9"/>
                    </a:lnTo>
                    <a:lnTo>
                      <a:pt x="62" y="401"/>
                    </a:lnTo>
                    <a:lnTo>
                      <a:pt x="61" y="404"/>
                    </a:lnTo>
                    <a:lnTo>
                      <a:pt x="61" y="406"/>
                    </a:lnTo>
                    <a:lnTo>
                      <a:pt x="61" y="572"/>
                    </a:lnTo>
                    <a:lnTo>
                      <a:pt x="15" y="572"/>
                    </a:lnTo>
                    <a:lnTo>
                      <a:pt x="13" y="572"/>
                    </a:lnTo>
                    <a:lnTo>
                      <a:pt x="9" y="573"/>
                    </a:lnTo>
                    <a:lnTo>
                      <a:pt x="7" y="575"/>
                    </a:lnTo>
                    <a:lnTo>
                      <a:pt x="5" y="577"/>
                    </a:lnTo>
                    <a:lnTo>
                      <a:pt x="3" y="579"/>
                    </a:lnTo>
                    <a:lnTo>
                      <a:pt x="2" y="581"/>
                    </a:lnTo>
                    <a:lnTo>
                      <a:pt x="1" y="584"/>
                    </a:lnTo>
                    <a:lnTo>
                      <a:pt x="0" y="587"/>
                    </a:lnTo>
                    <a:lnTo>
                      <a:pt x="1" y="591"/>
                    </a:lnTo>
                    <a:lnTo>
                      <a:pt x="2" y="593"/>
                    </a:lnTo>
                    <a:lnTo>
                      <a:pt x="3" y="596"/>
                    </a:lnTo>
                    <a:lnTo>
                      <a:pt x="5" y="598"/>
                    </a:lnTo>
                    <a:lnTo>
                      <a:pt x="7" y="600"/>
                    </a:lnTo>
                    <a:lnTo>
                      <a:pt x="9" y="601"/>
                    </a:lnTo>
                    <a:lnTo>
                      <a:pt x="13" y="602"/>
                    </a:lnTo>
                    <a:lnTo>
                      <a:pt x="15" y="602"/>
                    </a:lnTo>
                    <a:lnTo>
                      <a:pt x="76" y="602"/>
                    </a:lnTo>
                    <a:lnTo>
                      <a:pt x="196" y="602"/>
                    </a:lnTo>
                    <a:lnTo>
                      <a:pt x="286" y="602"/>
                    </a:lnTo>
                    <a:lnTo>
                      <a:pt x="406" y="602"/>
                    </a:lnTo>
                    <a:lnTo>
                      <a:pt x="497" y="602"/>
                    </a:lnTo>
                    <a:lnTo>
                      <a:pt x="617" y="602"/>
                    </a:lnTo>
                    <a:lnTo>
                      <a:pt x="708" y="602"/>
                    </a:lnTo>
                    <a:lnTo>
                      <a:pt x="828" y="602"/>
                    </a:lnTo>
                    <a:lnTo>
                      <a:pt x="889" y="602"/>
                    </a:lnTo>
                    <a:lnTo>
                      <a:pt x="891" y="602"/>
                    </a:lnTo>
                    <a:lnTo>
                      <a:pt x="894" y="601"/>
                    </a:lnTo>
                    <a:lnTo>
                      <a:pt x="896" y="600"/>
                    </a:lnTo>
                    <a:lnTo>
                      <a:pt x="898" y="598"/>
                    </a:lnTo>
                    <a:lnTo>
                      <a:pt x="901" y="596"/>
                    </a:lnTo>
                    <a:lnTo>
                      <a:pt x="902" y="593"/>
                    </a:lnTo>
                    <a:lnTo>
                      <a:pt x="903" y="591"/>
                    </a:lnTo>
                    <a:lnTo>
                      <a:pt x="904" y="587"/>
                    </a:lnTo>
                    <a:lnTo>
                      <a:pt x="903" y="584"/>
                    </a:lnTo>
                    <a:lnTo>
                      <a:pt x="902" y="581"/>
                    </a:lnTo>
                    <a:lnTo>
                      <a:pt x="901" y="579"/>
                    </a:lnTo>
                    <a:lnTo>
                      <a:pt x="898" y="577"/>
                    </a:lnTo>
                    <a:lnTo>
                      <a:pt x="896" y="575"/>
                    </a:lnTo>
                    <a:lnTo>
                      <a:pt x="894" y="573"/>
                    </a:lnTo>
                    <a:lnTo>
                      <a:pt x="891" y="572"/>
                    </a:lnTo>
                    <a:lnTo>
                      <a:pt x="889" y="5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49" rIns="34299" bIns="171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773" name="Freeform 373">
                <a:extLst>
                  <a:ext uri="{FF2B5EF4-FFF2-40B4-BE49-F238E27FC236}">
                    <a16:creationId xmlns:a16="http://schemas.microsoft.com/office/drawing/2014/main" id="{7AF96402-B494-CC49-877F-9D96E81BF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838" y="2369129"/>
                <a:ext cx="655687" cy="299808"/>
              </a:xfrm>
              <a:custGeom>
                <a:avLst/>
                <a:gdLst>
                  <a:gd name="T0" fmla="*/ 77 w 797"/>
                  <a:gd name="T1" fmla="*/ 494 h 497"/>
                  <a:gd name="T2" fmla="*/ 97 w 797"/>
                  <a:gd name="T3" fmla="*/ 483 h 497"/>
                  <a:gd name="T4" fmla="*/ 112 w 797"/>
                  <a:gd name="T5" fmla="*/ 466 h 497"/>
                  <a:gd name="T6" fmla="*/ 120 w 797"/>
                  <a:gd name="T7" fmla="*/ 443 h 497"/>
                  <a:gd name="T8" fmla="*/ 116 w 797"/>
                  <a:gd name="T9" fmla="*/ 416 h 497"/>
                  <a:gd name="T10" fmla="*/ 267 w 797"/>
                  <a:gd name="T11" fmla="*/ 298 h 497"/>
                  <a:gd name="T12" fmla="*/ 300 w 797"/>
                  <a:gd name="T13" fmla="*/ 299 h 497"/>
                  <a:gd name="T14" fmla="*/ 325 w 797"/>
                  <a:gd name="T15" fmla="*/ 287 h 497"/>
                  <a:gd name="T16" fmla="*/ 451 w 797"/>
                  <a:gd name="T17" fmla="*/ 327 h 497"/>
                  <a:gd name="T18" fmla="*/ 454 w 797"/>
                  <a:gd name="T19" fmla="*/ 349 h 497"/>
                  <a:gd name="T20" fmla="*/ 464 w 797"/>
                  <a:gd name="T21" fmla="*/ 369 h 497"/>
                  <a:gd name="T22" fmla="*/ 482 w 797"/>
                  <a:gd name="T23" fmla="*/ 384 h 497"/>
                  <a:gd name="T24" fmla="*/ 505 w 797"/>
                  <a:gd name="T25" fmla="*/ 391 h 497"/>
                  <a:gd name="T26" fmla="*/ 529 w 797"/>
                  <a:gd name="T27" fmla="*/ 389 h 497"/>
                  <a:gd name="T28" fmla="*/ 550 w 797"/>
                  <a:gd name="T29" fmla="*/ 378 h 497"/>
                  <a:gd name="T30" fmla="*/ 564 w 797"/>
                  <a:gd name="T31" fmla="*/ 360 h 497"/>
                  <a:gd name="T32" fmla="*/ 571 w 797"/>
                  <a:gd name="T33" fmla="*/ 337 h 497"/>
                  <a:gd name="T34" fmla="*/ 565 w 797"/>
                  <a:gd name="T35" fmla="*/ 304 h 497"/>
                  <a:gd name="T36" fmla="*/ 724 w 797"/>
                  <a:gd name="T37" fmla="*/ 119 h 497"/>
                  <a:gd name="T38" fmla="*/ 750 w 797"/>
                  <a:gd name="T39" fmla="*/ 119 h 497"/>
                  <a:gd name="T40" fmla="*/ 771 w 797"/>
                  <a:gd name="T41" fmla="*/ 110 h 497"/>
                  <a:gd name="T42" fmla="*/ 787 w 797"/>
                  <a:gd name="T43" fmla="*/ 94 h 497"/>
                  <a:gd name="T44" fmla="*/ 796 w 797"/>
                  <a:gd name="T45" fmla="*/ 72 h 497"/>
                  <a:gd name="T46" fmla="*/ 796 w 797"/>
                  <a:gd name="T47" fmla="*/ 48 h 497"/>
                  <a:gd name="T48" fmla="*/ 787 w 797"/>
                  <a:gd name="T49" fmla="*/ 27 h 497"/>
                  <a:gd name="T50" fmla="*/ 771 w 797"/>
                  <a:gd name="T51" fmla="*/ 10 h 497"/>
                  <a:gd name="T52" fmla="*/ 750 w 797"/>
                  <a:gd name="T53" fmla="*/ 1 h 497"/>
                  <a:gd name="T54" fmla="*/ 725 w 797"/>
                  <a:gd name="T55" fmla="*/ 1 h 497"/>
                  <a:gd name="T56" fmla="*/ 703 w 797"/>
                  <a:gd name="T57" fmla="*/ 10 h 497"/>
                  <a:gd name="T58" fmla="*/ 687 w 797"/>
                  <a:gd name="T59" fmla="*/ 27 h 497"/>
                  <a:gd name="T60" fmla="*/ 678 w 797"/>
                  <a:gd name="T61" fmla="*/ 48 h 497"/>
                  <a:gd name="T62" fmla="*/ 680 w 797"/>
                  <a:gd name="T63" fmla="*/ 79 h 497"/>
                  <a:gd name="T64" fmla="*/ 531 w 797"/>
                  <a:gd name="T65" fmla="*/ 275 h 497"/>
                  <a:gd name="T66" fmla="*/ 504 w 797"/>
                  <a:gd name="T67" fmla="*/ 272 h 497"/>
                  <a:gd name="T68" fmla="*/ 478 w 797"/>
                  <a:gd name="T69" fmla="*/ 281 h 497"/>
                  <a:gd name="T70" fmla="*/ 345 w 797"/>
                  <a:gd name="T71" fmla="*/ 248 h 497"/>
                  <a:gd name="T72" fmla="*/ 344 w 797"/>
                  <a:gd name="T73" fmla="*/ 229 h 497"/>
                  <a:gd name="T74" fmla="*/ 336 w 797"/>
                  <a:gd name="T75" fmla="*/ 207 h 497"/>
                  <a:gd name="T76" fmla="*/ 319 w 797"/>
                  <a:gd name="T77" fmla="*/ 191 h 497"/>
                  <a:gd name="T78" fmla="*/ 298 w 797"/>
                  <a:gd name="T79" fmla="*/ 181 h 497"/>
                  <a:gd name="T80" fmla="*/ 273 w 797"/>
                  <a:gd name="T81" fmla="*/ 181 h 497"/>
                  <a:gd name="T82" fmla="*/ 252 w 797"/>
                  <a:gd name="T83" fmla="*/ 191 h 497"/>
                  <a:gd name="T84" fmla="*/ 236 w 797"/>
                  <a:gd name="T85" fmla="*/ 207 h 497"/>
                  <a:gd name="T86" fmla="*/ 226 w 797"/>
                  <a:gd name="T87" fmla="*/ 229 h 497"/>
                  <a:gd name="T88" fmla="*/ 227 w 797"/>
                  <a:gd name="T89" fmla="*/ 254 h 497"/>
                  <a:gd name="T90" fmla="*/ 86 w 797"/>
                  <a:gd name="T91" fmla="*/ 382 h 497"/>
                  <a:gd name="T92" fmla="*/ 53 w 797"/>
                  <a:gd name="T93" fmla="*/ 377 h 497"/>
                  <a:gd name="T94" fmla="*/ 31 w 797"/>
                  <a:gd name="T95" fmla="*/ 383 h 497"/>
                  <a:gd name="T96" fmla="*/ 13 w 797"/>
                  <a:gd name="T97" fmla="*/ 398 h 497"/>
                  <a:gd name="T98" fmla="*/ 2 w 797"/>
                  <a:gd name="T99" fmla="*/ 419 h 497"/>
                  <a:gd name="T100" fmla="*/ 0 w 797"/>
                  <a:gd name="T101" fmla="*/ 443 h 497"/>
                  <a:gd name="T102" fmla="*/ 6 w 797"/>
                  <a:gd name="T103" fmla="*/ 466 h 497"/>
                  <a:gd name="T104" fmla="*/ 21 w 797"/>
                  <a:gd name="T105" fmla="*/ 483 h 497"/>
                  <a:gd name="T106" fmla="*/ 42 w 797"/>
                  <a:gd name="T107" fmla="*/ 494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7" h="497">
                    <a:moveTo>
                      <a:pt x="60" y="497"/>
                    </a:moveTo>
                    <a:lnTo>
                      <a:pt x="65" y="497"/>
                    </a:lnTo>
                    <a:lnTo>
                      <a:pt x="72" y="496"/>
                    </a:lnTo>
                    <a:lnTo>
                      <a:pt x="77" y="494"/>
                    </a:lnTo>
                    <a:lnTo>
                      <a:pt x="83" y="493"/>
                    </a:lnTo>
                    <a:lnTo>
                      <a:pt x="89" y="489"/>
                    </a:lnTo>
                    <a:lnTo>
                      <a:pt x="93" y="486"/>
                    </a:lnTo>
                    <a:lnTo>
                      <a:pt x="97" y="483"/>
                    </a:lnTo>
                    <a:lnTo>
                      <a:pt x="102" y="480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2" y="466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9"/>
                    </a:lnTo>
                    <a:lnTo>
                      <a:pt x="120" y="443"/>
                    </a:lnTo>
                    <a:lnTo>
                      <a:pt x="120" y="437"/>
                    </a:lnTo>
                    <a:lnTo>
                      <a:pt x="119" y="429"/>
                    </a:lnTo>
                    <a:lnTo>
                      <a:pt x="118" y="423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0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7" y="301"/>
                    </a:lnTo>
                    <a:lnTo>
                      <a:pt x="285" y="302"/>
                    </a:lnTo>
                    <a:lnTo>
                      <a:pt x="293" y="301"/>
                    </a:lnTo>
                    <a:lnTo>
                      <a:pt x="300" y="299"/>
                    </a:lnTo>
                    <a:lnTo>
                      <a:pt x="307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7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2"/>
                    </a:lnTo>
                    <a:lnTo>
                      <a:pt x="451" y="337"/>
                    </a:lnTo>
                    <a:lnTo>
                      <a:pt x="452" y="343"/>
                    </a:lnTo>
                    <a:lnTo>
                      <a:pt x="454" y="349"/>
                    </a:lnTo>
                    <a:lnTo>
                      <a:pt x="456" y="354"/>
                    </a:lnTo>
                    <a:lnTo>
                      <a:pt x="458" y="360"/>
                    </a:lnTo>
                    <a:lnTo>
                      <a:pt x="461" y="365"/>
                    </a:lnTo>
                    <a:lnTo>
                      <a:pt x="464" y="369"/>
                    </a:lnTo>
                    <a:lnTo>
                      <a:pt x="469" y="374"/>
                    </a:lnTo>
                    <a:lnTo>
                      <a:pt x="473" y="378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8" y="386"/>
                    </a:lnTo>
                    <a:lnTo>
                      <a:pt x="493" y="389"/>
                    </a:lnTo>
                    <a:lnTo>
                      <a:pt x="499" y="391"/>
                    </a:lnTo>
                    <a:lnTo>
                      <a:pt x="505" y="391"/>
                    </a:lnTo>
                    <a:lnTo>
                      <a:pt x="511" y="392"/>
                    </a:lnTo>
                    <a:lnTo>
                      <a:pt x="518" y="391"/>
                    </a:lnTo>
                    <a:lnTo>
                      <a:pt x="523" y="391"/>
                    </a:lnTo>
                    <a:lnTo>
                      <a:pt x="529" y="389"/>
                    </a:lnTo>
                    <a:lnTo>
                      <a:pt x="535" y="386"/>
                    </a:lnTo>
                    <a:lnTo>
                      <a:pt x="540" y="384"/>
                    </a:lnTo>
                    <a:lnTo>
                      <a:pt x="545" y="381"/>
                    </a:lnTo>
                    <a:lnTo>
                      <a:pt x="550" y="378"/>
                    </a:lnTo>
                    <a:lnTo>
                      <a:pt x="553" y="374"/>
                    </a:lnTo>
                    <a:lnTo>
                      <a:pt x="558" y="369"/>
                    </a:lnTo>
                    <a:lnTo>
                      <a:pt x="561" y="365"/>
                    </a:lnTo>
                    <a:lnTo>
                      <a:pt x="564" y="360"/>
                    </a:lnTo>
                    <a:lnTo>
                      <a:pt x="567" y="354"/>
                    </a:lnTo>
                    <a:lnTo>
                      <a:pt x="568" y="349"/>
                    </a:lnTo>
                    <a:lnTo>
                      <a:pt x="570" y="343"/>
                    </a:lnTo>
                    <a:lnTo>
                      <a:pt x="571" y="337"/>
                    </a:lnTo>
                    <a:lnTo>
                      <a:pt x="571" y="332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60" y="296"/>
                    </a:lnTo>
                    <a:lnTo>
                      <a:pt x="711" y="114"/>
                    </a:lnTo>
                    <a:lnTo>
                      <a:pt x="717" y="117"/>
                    </a:lnTo>
                    <a:lnTo>
                      <a:pt x="724" y="119"/>
                    </a:lnTo>
                    <a:lnTo>
                      <a:pt x="730" y="120"/>
                    </a:lnTo>
                    <a:lnTo>
                      <a:pt x="737" y="120"/>
                    </a:lnTo>
                    <a:lnTo>
                      <a:pt x="743" y="120"/>
                    </a:lnTo>
                    <a:lnTo>
                      <a:pt x="750" y="119"/>
                    </a:lnTo>
                    <a:lnTo>
                      <a:pt x="755" y="118"/>
                    </a:lnTo>
                    <a:lnTo>
                      <a:pt x="760" y="116"/>
                    </a:lnTo>
                    <a:lnTo>
                      <a:pt x="766" y="113"/>
                    </a:lnTo>
                    <a:lnTo>
                      <a:pt x="771" y="110"/>
                    </a:lnTo>
                    <a:lnTo>
                      <a:pt x="775" y="106"/>
                    </a:lnTo>
                    <a:lnTo>
                      <a:pt x="780" y="103"/>
                    </a:lnTo>
                    <a:lnTo>
                      <a:pt x="784" y="99"/>
                    </a:lnTo>
                    <a:lnTo>
                      <a:pt x="787" y="94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5" y="79"/>
                    </a:lnTo>
                    <a:lnTo>
                      <a:pt x="796" y="72"/>
                    </a:lnTo>
                    <a:lnTo>
                      <a:pt x="797" y="67"/>
                    </a:lnTo>
                    <a:lnTo>
                      <a:pt x="797" y="60"/>
                    </a:lnTo>
                    <a:lnTo>
                      <a:pt x="797" y="54"/>
                    </a:lnTo>
                    <a:lnTo>
                      <a:pt x="796" y="48"/>
                    </a:lnTo>
                    <a:lnTo>
                      <a:pt x="795" y="42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7" y="27"/>
                    </a:lnTo>
                    <a:lnTo>
                      <a:pt x="784" y="22"/>
                    </a:lnTo>
                    <a:lnTo>
                      <a:pt x="780" y="17"/>
                    </a:lnTo>
                    <a:lnTo>
                      <a:pt x="775" y="14"/>
                    </a:lnTo>
                    <a:lnTo>
                      <a:pt x="771" y="10"/>
                    </a:lnTo>
                    <a:lnTo>
                      <a:pt x="766" y="8"/>
                    </a:lnTo>
                    <a:lnTo>
                      <a:pt x="760" y="5"/>
                    </a:lnTo>
                    <a:lnTo>
                      <a:pt x="755" y="2"/>
                    </a:lnTo>
                    <a:lnTo>
                      <a:pt x="750" y="1"/>
                    </a:lnTo>
                    <a:lnTo>
                      <a:pt x="743" y="0"/>
                    </a:lnTo>
                    <a:lnTo>
                      <a:pt x="737" y="0"/>
                    </a:lnTo>
                    <a:lnTo>
                      <a:pt x="731" y="0"/>
                    </a:lnTo>
                    <a:lnTo>
                      <a:pt x="725" y="1"/>
                    </a:lnTo>
                    <a:lnTo>
                      <a:pt x="719" y="2"/>
                    </a:lnTo>
                    <a:lnTo>
                      <a:pt x="713" y="5"/>
                    </a:lnTo>
                    <a:lnTo>
                      <a:pt x="709" y="8"/>
                    </a:lnTo>
                    <a:lnTo>
                      <a:pt x="703" y="10"/>
                    </a:lnTo>
                    <a:lnTo>
                      <a:pt x="699" y="14"/>
                    </a:lnTo>
                    <a:lnTo>
                      <a:pt x="695" y="17"/>
                    </a:lnTo>
                    <a:lnTo>
                      <a:pt x="691" y="22"/>
                    </a:lnTo>
                    <a:lnTo>
                      <a:pt x="687" y="27"/>
                    </a:lnTo>
                    <a:lnTo>
                      <a:pt x="684" y="31"/>
                    </a:lnTo>
                    <a:lnTo>
                      <a:pt x="682" y="37"/>
                    </a:lnTo>
                    <a:lnTo>
                      <a:pt x="680" y="42"/>
                    </a:lnTo>
                    <a:lnTo>
                      <a:pt x="678" y="48"/>
                    </a:lnTo>
                    <a:lnTo>
                      <a:pt x="677" y="54"/>
                    </a:lnTo>
                    <a:lnTo>
                      <a:pt x="677" y="60"/>
                    </a:lnTo>
                    <a:lnTo>
                      <a:pt x="678" y="70"/>
                    </a:lnTo>
                    <a:lnTo>
                      <a:pt x="680" y="79"/>
                    </a:lnTo>
                    <a:lnTo>
                      <a:pt x="683" y="87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1" y="275"/>
                    </a:lnTo>
                    <a:lnTo>
                      <a:pt x="524" y="273"/>
                    </a:lnTo>
                    <a:lnTo>
                      <a:pt x="518" y="272"/>
                    </a:lnTo>
                    <a:lnTo>
                      <a:pt x="511" y="271"/>
                    </a:lnTo>
                    <a:lnTo>
                      <a:pt x="504" y="272"/>
                    </a:lnTo>
                    <a:lnTo>
                      <a:pt x="496" y="273"/>
                    </a:lnTo>
                    <a:lnTo>
                      <a:pt x="490" y="275"/>
                    </a:lnTo>
                    <a:lnTo>
                      <a:pt x="484" y="278"/>
                    </a:lnTo>
                    <a:lnTo>
                      <a:pt x="478" y="281"/>
                    </a:lnTo>
                    <a:lnTo>
                      <a:pt x="472" y="286"/>
                    </a:lnTo>
                    <a:lnTo>
                      <a:pt x="467" y="291"/>
                    </a:lnTo>
                    <a:lnTo>
                      <a:pt x="463" y="295"/>
                    </a:lnTo>
                    <a:lnTo>
                      <a:pt x="345" y="248"/>
                    </a:lnTo>
                    <a:lnTo>
                      <a:pt x="345" y="245"/>
                    </a:lnTo>
                    <a:lnTo>
                      <a:pt x="345" y="240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3"/>
                    </a:lnTo>
                    <a:lnTo>
                      <a:pt x="336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1"/>
                    </a:lnTo>
                    <a:lnTo>
                      <a:pt x="292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1"/>
                    </a:lnTo>
                    <a:lnTo>
                      <a:pt x="268" y="184"/>
                    </a:lnTo>
                    <a:lnTo>
                      <a:pt x="262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8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3" y="213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0"/>
                    </a:lnTo>
                    <a:lnTo>
                      <a:pt x="226" y="248"/>
                    </a:lnTo>
                    <a:lnTo>
                      <a:pt x="227" y="254"/>
                    </a:lnTo>
                    <a:lnTo>
                      <a:pt x="229" y="261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2"/>
                    </a:lnTo>
                    <a:lnTo>
                      <a:pt x="78" y="379"/>
                    </a:lnTo>
                    <a:lnTo>
                      <a:pt x="68" y="377"/>
                    </a:lnTo>
                    <a:lnTo>
                      <a:pt x="60" y="377"/>
                    </a:lnTo>
                    <a:lnTo>
                      <a:pt x="53" y="377"/>
                    </a:lnTo>
                    <a:lnTo>
                      <a:pt x="47" y="378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3"/>
                    </a:lnTo>
                    <a:lnTo>
                      <a:pt x="26" y="386"/>
                    </a:lnTo>
                    <a:lnTo>
                      <a:pt x="21" y="391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9" y="402"/>
                    </a:lnTo>
                    <a:lnTo>
                      <a:pt x="6" y="408"/>
                    </a:lnTo>
                    <a:lnTo>
                      <a:pt x="4" y="413"/>
                    </a:lnTo>
                    <a:lnTo>
                      <a:pt x="2" y="419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7"/>
                    </a:lnTo>
                    <a:lnTo>
                      <a:pt x="0" y="443"/>
                    </a:lnTo>
                    <a:lnTo>
                      <a:pt x="1" y="449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6"/>
                    </a:lnTo>
                    <a:lnTo>
                      <a:pt x="9" y="470"/>
                    </a:lnTo>
                    <a:lnTo>
                      <a:pt x="13" y="475"/>
                    </a:lnTo>
                    <a:lnTo>
                      <a:pt x="17" y="480"/>
                    </a:lnTo>
                    <a:lnTo>
                      <a:pt x="21" y="483"/>
                    </a:lnTo>
                    <a:lnTo>
                      <a:pt x="26" y="486"/>
                    </a:lnTo>
                    <a:lnTo>
                      <a:pt x="31" y="489"/>
                    </a:lnTo>
                    <a:lnTo>
                      <a:pt x="36" y="493"/>
                    </a:lnTo>
                    <a:lnTo>
                      <a:pt x="42" y="494"/>
                    </a:lnTo>
                    <a:lnTo>
                      <a:pt x="47" y="496"/>
                    </a:lnTo>
                    <a:lnTo>
                      <a:pt x="53" y="497"/>
                    </a:lnTo>
                    <a:lnTo>
                      <a:pt x="60" y="4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4299" tIns="17149" rIns="34299" bIns="171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853137-6F71-DA03-376B-B0BE617095C8}"/>
              </a:ext>
            </a:extLst>
          </p:cNvPr>
          <p:cNvGrpSpPr/>
          <p:nvPr/>
        </p:nvGrpSpPr>
        <p:grpSpPr>
          <a:xfrm>
            <a:off x="3339016" y="1198785"/>
            <a:ext cx="2756984" cy="1620623"/>
            <a:chOff x="454340" y="2012104"/>
            <a:chExt cx="2756984" cy="16206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2D01CA-53DE-1806-7B95-E402AB477B1D}"/>
                </a:ext>
              </a:extLst>
            </p:cNvPr>
            <p:cNvSpPr txBox="1"/>
            <p:nvPr/>
          </p:nvSpPr>
          <p:spPr>
            <a:xfrm>
              <a:off x="454340" y="2012104"/>
              <a:ext cx="2756984" cy="16206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4E6F87-7B2D-BB52-3452-ECE862F4B289}"/>
                </a:ext>
              </a:extLst>
            </p:cNvPr>
            <p:cNvGrpSpPr/>
            <p:nvPr/>
          </p:nvGrpSpPr>
          <p:grpSpPr>
            <a:xfrm>
              <a:off x="555107" y="2127000"/>
              <a:ext cx="2116246" cy="1208794"/>
              <a:chOff x="555107" y="2127000"/>
              <a:chExt cx="2116246" cy="120879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C33555-60D8-0821-7BED-D72E1257B62F}"/>
                  </a:ext>
                </a:extLst>
              </p:cNvPr>
              <p:cNvSpPr txBox="1"/>
              <p:nvPr/>
            </p:nvSpPr>
            <p:spPr>
              <a:xfrm>
                <a:off x="855695" y="2127000"/>
                <a:ext cx="1815658" cy="284693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3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Revenue Growth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2889DA-7354-1003-55A9-EB1D21BCA981}"/>
                  </a:ext>
                </a:extLst>
              </p:cNvPr>
              <p:cNvSpPr/>
              <p:nvPr/>
            </p:nvSpPr>
            <p:spPr>
              <a:xfrm>
                <a:off x="555107" y="2751019"/>
                <a:ext cx="1504570" cy="58477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12%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ACDBF3-BA12-B9DA-0DDB-6AD76A1DD1CC}"/>
              </a:ext>
            </a:extLst>
          </p:cNvPr>
          <p:cNvGrpSpPr/>
          <p:nvPr/>
        </p:nvGrpSpPr>
        <p:grpSpPr>
          <a:xfrm>
            <a:off x="6310816" y="1219200"/>
            <a:ext cx="2756984" cy="1620623"/>
            <a:chOff x="454340" y="2012104"/>
            <a:chExt cx="2756984" cy="16206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633E7E-6E57-1A75-4EB4-54CEBC75EE2A}"/>
                </a:ext>
              </a:extLst>
            </p:cNvPr>
            <p:cNvSpPr txBox="1"/>
            <p:nvPr/>
          </p:nvSpPr>
          <p:spPr>
            <a:xfrm>
              <a:off x="454340" y="2012104"/>
              <a:ext cx="2756984" cy="16206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2000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FBDEEFD-8CE4-793F-860D-CBF402E9CA0F}"/>
                </a:ext>
              </a:extLst>
            </p:cNvPr>
            <p:cNvGrpSpPr/>
            <p:nvPr/>
          </p:nvGrpSpPr>
          <p:grpSpPr>
            <a:xfrm>
              <a:off x="708316" y="2012104"/>
              <a:ext cx="2308763" cy="1242114"/>
              <a:chOff x="708316" y="2012104"/>
              <a:chExt cx="2308763" cy="124211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3D91A5-0B58-6012-FC1D-06426DED79A8}"/>
                  </a:ext>
                </a:extLst>
              </p:cNvPr>
              <p:cNvSpPr txBox="1"/>
              <p:nvPr/>
            </p:nvSpPr>
            <p:spPr>
              <a:xfrm>
                <a:off x="708316" y="2012104"/>
                <a:ext cx="2308763" cy="477054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30"/>
                  </a:lnSpc>
                </a:pPr>
                <a:r>
                  <a:rPr lang="en-US" sz="1400" dirty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Shareholders Wealth Increase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6043F2D-325B-5D68-9D7B-1CDF7D8E7035}"/>
                  </a:ext>
                </a:extLst>
              </p:cNvPr>
              <p:cNvSpPr/>
              <p:nvPr/>
            </p:nvSpPr>
            <p:spPr>
              <a:xfrm>
                <a:off x="763937" y="2669443"/>
                <a:ext cx="1070093" cy="58477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Montserrat" charset="0"/>
                  </a:rPr>
                  <a:t>7%</a:t>
                </a:r>
              </a:p>
            </p:txBody>
          </p:sp>
        </p:grpSp>
      </p:grpSp>
      <p:sp>
        <p:nvSpPr>
          <p:cNvPr id="23" name="Freeform 109">
            <a:extLst>
              <a:ext uri="{FF2B5EF4-FFF2-40B4-BE49-F238E27FC236}">
                <a16:creationId xmlns:a16="http://schemas.microsoft.com/office/drawing/2014/main" id="{45DD15D7-19EC-B436-72B9-440CAA6C1C75}"/>
              </a:ext>
            </a:extLst>
          </p:cNvPr>
          <p:cNvSpPr>
            <a:spLocks noEditPoints="1"/>
          </p:cNvSpPr>
          <p:nvPr/>
        </p:nvSpPr>
        <p:spPr bwMode="auto">
          <a:xfrm>
            <a:off x="8042284" y="1920207"/>
            <a:ext cx="679723" cy="407116"/>
          </a:xfrm>
          <a:custGeom>
            <a:avLst/>
            <a:gdLst>
              <a:gd name="T0" fmla="*/ 10 w 68"/>
              <a:gd name="T1" fmla="*/ 57 h 58"/>
              <a:gd name="T2" fmla="*/ 9 w 68"/>
              <a:gd name="T3" fmla="*/ 58 h 58"/>
              <a:gd name="T4" fmla="*/ 2 w 68"/>
              <a:gd name="T5" fmla="*/ 58 h 58"/>
              <a:gd name="T6" fmla="*/ 0 w 68"/>
              <a:gd name="T7" fmla="*/ 57 h 58"/>
              <a:gd name="T8" fmla="*/ 0 w 68"/>
              <a:gd name="T9" fmla="*/ 49 h 58"/>
              <a:gd name="T10" fmla="*/ 2 w 68"/>
              <a:gd name="T11" fmla="*/ 48 h 58"/>
              <a:gd name="T12" fmla="*/ 9 w 68"/>
              <a:gd name="T13" fmla="*/ 48 h 58"/>
              <a:gd name="T14" fmla="*/ 10 w 68"/>
              <a:gd name="T15" fmla="*/ 49 h 58"/>
              <a:gd name="T16" fmla="*/ 10 w 68"/>
              <a:gd name="T17" fmla="*/ 57 h 58"/>
              <a:gd name="T18" fmla="*/ 25 w 68"/>
              <a:gd name="T19" fmla="*/ 57 h 58"/>
              <a:gd name="T20" fmla="*/ 24 w 68"/>
              <a:gd name="T21" fmla="*/ 58 h 58"/>
              <a:gd name="T22" fmla="*/ 16 w 68"/>
              <a:gd name="T23" fmla="*/ 58 h 58"/>
              <a:gd name="T24" fmla="*/ 15 w 68"/>
              <a:gd name="T25" fmla="*/ 57 h 58"/>
              <a:gd name="T26" fmla="*/ 15 w 68"/>
              <a:gd name="T27" fmla="*/ 44 h 58"/>
              <a:gd name="T28" fmla="*/ 16 w 68"/>
              <a:gd name="T29" fmla="*/ 43 h 58"/>
              <a:gd name="T30" fmla="*/ 24 w 68"/>
              <a:gd name="T31" fmla="*/ 43 h 58"/>
              <a:gd name="T32" fmla="*/ 25 w 68"/>
              <a:gd name="T33" fmla="*/ 44 h 58"/>
              <a:gd name="T34" fmla="*/ 25 w 68"/>
              <a:gd name="T35" fmla="*/ 57 h 58"/>
              <a:gd name="T36" fmla="*/ 39 w 68"/>
              <a:gd name="T37" fmla="*/ 57 h 58"/>
              <a:gd name="T38" fmla="*/ 38 w 68"/>
              <a:gd name="T39" fmla="*/ 58 h 58"/>
              <a:gd name="T40" fmla="*/ 31 w 68"/>
              <a:gd name="T41" fmla="*/ 58 h 58"/>
              <a:gd name="T42" fmla="*/ 30 w 68"/>
              <a:gd name="T43" fmla="*/ 57 h 58"/>
              <a:gd name="T44" fmla="*/ 30 w 68"/>
              <a:gd name="T45" fmla="*/ 35 h 58"/>
              <a:gd name="T46" fmla="*/ 31 w 68"/>
              <a:gd name="T47" fmla="*/ 34 h 58"/>
              <a:gd name="T48" fmla="*/ 38 w 68"/>
              <a:gd name="T49" fmla="*/ 34 h 58"/>
              <a:gd name="T50" fmla="*/ 39 w 68"/>
              <a:gd name="T51" fmla="*/ 35 h 58"/>
              <a:gd name="T52" fmla="*/ 39 w 68"/>
              <a:gd name="T53" fmla="*/ 57 h 58"/>
              <a:gd name="T54" fmla="*/ 54 w 68"/>
              <a:gd name="T55" fmla="*/ 57 h 58"/>
              <a:gd name="T56" fmla="*/ 53 w 68"/>
              <a:gd name="T57" fmla="*/ 58 h 58"/>
              <a:gd name="T58" fmla="*/ 45 w 68"/>
              <a:gd name="T59" fmla="*/ 58 h 58"/>
              <a:gd name="T60" fmla="*/ 44 w 68"/>
              <a:gd name="T61" fmla="*/ 57 h 58"/>
              <a:gd name="T62" fmla="*/ 44 w 68"/>
              <a:gd name="T63" fmla="*/ 20 h 58"/>
              <a:gd name="T64" fmla="*/ 45 w 68"/>
              <a:gd name="T65" fmla="*/ 19 h 58"/>
              <a:gd name="T66" fmla="*/ 53 w 68"/>
              <a:gd name="T67" fmla="*/ 19 h 58"/>
              <a:gd name="T68" fmla="*/ 54 w 68"/>
              <a:gd name="T69" fmla="*/ 20 h 58"/>
              <a:gd name="T70" fmla="*/ 54 w 68"/>
              <a:gd name="T71" fmla="*/ 57 h 58"/>
              <a:gd name="T72" fmla="*/ 68 w 68"/>
              <a:gd name="T73" fmla="*/ 57 h 58"/>
              <a:gd name="T74" fmla="*/ 67 w 68"/>
              <a:gd name="T75" fmla="*/ 58 h 58"/>
              <a:gd name="T76" fmla="*/ 60 w 68"/>
              <a:gd name="T77" fmla="*/ 58 h 58"/>
              <a:gd name="T78" fmla="*/ 59 w 68"/>
              <a:gd name="T79" fmla="*/ 57 h 58"/>
              <a:gd name="T80" fmla="*/ 59 w 68"/>
              <a:gd name="T81" fmla="*/ 1 h 58"/>
              <a:gd name="T82" fmla="*/ 60 w 68"/>
              <a:gd name="T83" fmla="*/ 0 h 58"/>
              <a:gd name="T84" fmla="*/ 67 w 68"/>
              <a:gd name="T85" fmla="*/ 0 h 58"/>
              <a:gd name="T86" fmla="*/ 68 w 68"/>
              <a:gd name="T87" fmla="*/ 1 h 58"/>
              <a:gd name="T88" fmla="*/ 68 w 68"/>
              <a:gd name="T89" fmla="*/ 57 h 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8" h="58">
                <a:moveTo>
                  <a:pt x="10" y="57"/>
                </a:moveTo>
                <a:cubicBezTo>
                  <a:pt x="10" y="57"/>
                  <a:pt x="10" y="58"/>
                  <a:pt x="9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7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1" y="48"/>
                  <a:pt x="2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9"/>
                  <a:pt x="10" y="49"/>
                </a:cubicBezTo>
                <a:lnTo>
                  <a:pt x="10" y="57"/>
                </a:lnTo>
                <a:close/>
                <a:moveTo>
                  <a:pt x="25" y="57"/>
                </a:moveTo>
                <a:cubicBezTo>
                  <a:pt x="25" y="57"/>
                  <a:pt x="24" y="58"/>
                  <a:pt x="24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5" y="57"/>
                  <a:pt x="15" y="5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6" y="43"/>
                  <a:pt x="16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5" y="44"/>
                  <a:pt x="25" y="44"/>
                </a:cubicBezTo>
                <a:lnTo>
                  <a:pt x="25" y="57"/>
                </a:lnTo>
                <a:close/>
                <a:moveTo>
                  <a:pt x="39" y="57"/>
                </a:moveTo>
                <a:cubicBezTo>
                  <a:pt x="39" y="57"/>
                  <a:pt x="39" y="58"/>
                  <a:pt x="3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0" y="58"/>
                  <a:pt x="30" y="57"/>
                  <a:pt x="30" y="57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4"/>
                  <a:pt x="30" y="34"/>
                  <a:pt x="3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5"/>
                </a:cubicBezTo>
                <a:lnTo>
                  <a:pt x="39" y="57"/>
                </a:lnTo>
                <a:close/>
                <a:moveTo>
                  <a:pt x="54" y="57"/>
                </a:moveTo>
                <a:cubicBezTo>
                  <a:pt x="54" y="57"/>
                  <a:pt x="53" y="58"/>
                  <a:pt x="5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4" y="57"/>
                  <a:pt x="44" y="57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5" y="19"/>
                  <a:pt x="45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4" y="20"/>
                  <a:pt x="54" y="20"/>
                </a:cubicBezTo>
                <a:lnTo>
                  <a:pt x="54" y="57"/>
                </a:lnTo>
                <a:close/>
                <a:moveTo>
                  <a:pt x="68" y="57"/>
                </a:moveTo>
                <a:cubicBezTo>
                  <a:pt x="68" y="57"/>
                  <a:pt x="68" y="58"/>
                  <a:pt x="67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8"/>
                  <a:pt x="59" y="57"/>
                  <a:pt x="59" y="57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9" y="0"/>
                  <a:pt x="60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3EE9F144-8AD5-A49F-B813-56FECCC17D04}"/>
              </a:ext>
            </a:extLst>
          </p:cNvPr>
          <p:cNvSpPr>
            <a:spLocks/>
          </p:cNvSpPr>
          <p:nvPr/>
        </p:nvSpPr>
        <p:spPr bwMode="auto">
          <a:xfrm>
            <a:off x="4603663" y="1850948"/>
            <a:ext cx="1257300" cy="555305"/>
          </a:xfrm>
          <a:custGeom>
            <a:avLst/>
            <a:gdLst>
              <a:gd name="T0" fmla="*/ 225 w 256"/>
              <a:gd name="T1" fmla="*/ 77 h 180"/>
              <a:gd name="T2" fmla="*/ 216 w 256"/>
              <a:gd name="T3" fmla="*/ 80 h 180"/>
              <a:gd name="T4" fmla="*/ 204 w 256"/>
              <a:gd name="T5" fmla="*/ 68 h 180"/>
              <a:gd name="T6" fmla="*/ 208 w 256"/>
              <a:gd name="T7" fmla="*/ 60 h 180"/>
              <a:gd name="T8" fmla="*/ 215 w 256"/>
              <a:gd name="T9" fmla="*/ 52 h 180"/>
              <a:gd name="T10" fmla="*/ 208 w 256"/>
              <a:gd name="T11" fmla="*/ 52 h 180"/>
              <a:gd name="T12" fmla="*/ 208 w 256"/>
              <a:gd name="T13" fmla="*/ 52 h 180"/>
              <a:gd name="T14" fmla="*/ 196 w 256"/>
              <a:gd name="T15" fmla="*/ 52 h 180"/>
              <a:gd name="T16" fmla="*/ 185 w 256"/>
              <a:gd name="T17" fmla="*/ 52 h 180"/>
              <a:gd name="T18" fmla="*/ 60 w 256"/>
              <a:gd name="T19" fmla="*/ 176 h 180"/>
              <a:gd name="T20" fmla="*/ 52 w 256"/>
              <a:gd name="T21" fmla="*/ 180 h 180"/>
              <a:gd name="T22" fmla="*/ 36 w 256"/>
              <a:gd name="T23" fmla="*/ 180 h 180"/>
              <a:gd name="T24" fmla="*/ 12 w 256"/>
              <a:gd name="T25" fmla="*/ 180 h 180"/>
              <a:gd name="T26" fmla="*/ 0 w 256"/>
              <a:gd name="T27" fmla="*/ 168 h 180"/>
              <a:gd name="T28" fmla="*/ 12 w 256"/>
              <a:gd name="T29" fmla="*/ 156 h 180"/>
              <a:gd name="T30" fmla="*/ 36 w 256"/>
              <a:gd name="T31" fmla="*/ 156 h 180"/>
              <a:gd name="T32" fmla="*/ 47 w 256"/>
              <a:gd name="T33" fmla="*/ 156 h 180"/>
              <a:gd name="T34" fmla="*/ 172 w 256"/>
              <a:gd name="T35" fmla="*/ 32 h 180"/>
              <a:gd name="T36" fmla="*/ 180 w 256"/>
              <a:gd name="T37" fmla="*/ 28 h 180"/>
              <a:gd name="T38" fmla="*/ 200 w 256"/>
              <a:gd name="T39" fmla="*/ 28 h 180"/>
              <a:gd name="T40" fmla="*/ 215 w 256"/>
              <a:gd name="T41" fmla="*/ 28 h 180"/>
              <a:gd name="T42" fmla="*/ 208 w 256"/>
              <a:gd name="T43" fmla="*/ 21 h 180"/>
              <a:gd name="T44" fmla="*/ 204 w 256"/>
              <a:gd name="T45" fmla="*/ 12 h 180"/>
              <a:gd name="T46" fmla="*/ 216 w 256"/>
              <a:gd name="T47" fmla="*/ 0 h 180"/>
              <a:gd name="T48" fmla="*/ 225 w 256"/>
              <a:gd name="T49" fmla="*/ 4 h 180"/>
              <a:gd name="T50" fmla="*/ 253 w 256"/>
              <a:gd name="T51" fmla="*/ 32 h 180"/>
              <a:gd name="T52" fmla="*/ 256 w 256"/>
              <a:gd name="T53" fmla="*/ 40 h 180"/>
              <a:gd name="T54" fmla="*/ 253 w 256"/>
              <a:gd name="T55" fmla="*/ 49 h 180"/>
              <a:gd name="T56" fmla="*/ 225 w 256"/>
              <a:gd name="T57" fmla="*/ 77 h 1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56" h="180">
                <a:moveTo>
                  <a:pt x="225" y="77"/>
                </a:moveTo>
                <a:cubicBezTo>
                  <a:pt x="222" y="79"/>
                  <a:pt x="219" y="80"/>
                  <a:pt x="216" y="80"/>
                </a:cubicBezTo>
                <a:cubicBezTo>
                  <a:pt x="209" y="80"/>
                  <a:pt x="204" y="75"/>
                  <a:pt x="204" y="68"/>
                </a:cubicBezTo>
                <a:cubicBezTo>
                  <a:pt x="204" y="65"/>
                  <a:pt x="205" y="62"/>
                  <a:pt x="208" y="60"/>
                </a:cubicBezTo>
                <a:cubicBezTo>
                  <a:pt x="215" y="52"/>
                  <a:pt x="215" y="52"/>
                  <a:pt x="215" y="52"/>
                </a:cubicBezTo>
                <a:cubicBezTo>
                  <a:pt x="208" y="52"/>
                  <a:pt x="208" y="52"/>
                  <a:pt x="208" y="52"/>
                </a:cubicBezTo>
                <a:cubicBezTo>
                  <a:pt x="208" y="52"/>
                  <a:pt x="208" y="52"/>
                  <a:pt x="208" y="52"/>
                </a:cubicBezTo>
                <a:cubicBezTo>
                  <a:pt x="196" y="52"/>
                  <a:pt x="196" y="52"/>
                  <a:pt x="196" y="52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8" y="179"/>
                  <a:pt x="55" y="180"/>
                  <a:pt x="52" y="180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12" y="180"/>
                  <a:pt x="12" y="180"/>
                  <a:pt x="12" y="180"/>
                </a:cubicBezTo>
                <a:cubicBezTo>
                  <a:pt x="5" y="180"/>
                  <a:pt x="0" y="175"/>
                  <a:pt x="0" y="168"/>
                </a:cubicBezTo>
                <a:cubicBezTo>
                  <a:pt x="0" y="161"/>
                  <a:pt x="5" y="156"/>
                  <a:pt x="12" y="156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47" y="156"/>
                  <a:pt x="47" y="156"/>
                  <a:pt x="47" y="156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4" y="29"/>
                  <a:pt x="177" y="28"/>
                  <a:pt x="180" y="28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215" y="28"/>
                  <a:pt x="215" y="28"/>
                  <a:pt x="215" y="28"/>
                </a:cubicBezTo>
                <a:cubicBezTo>
                  <a:pt x="208" y="21"/>
                  <a:pt x="208" y="21"/>
                  <a:pt x="208" y="21"/>
                </a:cubicBezTo>
                <a:cubicBezTo>
                  <a:pt x="205" y="18"/>
                  <a:pt x="204" y="15"/>
                  <a:pt x="204" y="12"/>
                </a:cubicBezTo>
                <a:cubicBezTo>
                  <a:pt x="204" y="5"/>
                  <a:pt x="209" y="0"/>
                  <a:pt x="216" y="0"/>
                </a:cubicBezTo>
                <a:cubicBezTo>
                  <a:pt x="219" y="0"/>
                  <a:pt x="222" y="1"/>
                  <a:pt x="225" y="4"/>
                </a:cubicBezTo>
                <a:cubicBezTo>
                  <a:pt x="253" y="32"/>
                  <a:pt x="253" y="32"/>
                  <a:pt x="253" y="32"/>
                </a:cubicBezTo>
                <a:cubicBezTo>
                  <a:pt x="255" y="34"/>
                  <a:pt x="256" y="37"/>
                  <a:pt x="256" y="40"/>
                </a:cubicBezTo>
                <a:cubicBezTo>
                  <a:pt x="256" y="43"/>
                  <a:pt x="255" y="46"/>
                  <a:pt x="253" y="49"/>
                </a:cubicBezTo>
                <a:lnTo>
                  <a:pt x="225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748DCE-3FF9-631A-AE49-5A15CDCD9F7D}"/>
              </a:ext>
            </a:extLst>
          </p:cNvPr>
          <p:cNvSpPr/>
          <p:nvPr/>
        </p:nvSpPr>
        <p:spPr bwMode="auto">
          <a:xfrm>
            <a:off x="303966" y="3280474"/>
            <a:ext cx="8763833" cy="174872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 lIns="82936" tIns="41469" rIns="82936" bIns="41469" rtlCol="0" anchor="ctr"/>
          <a:lstStyle/>
          <a:p>
            <a:pPr marL="285750" indent="-285750" algn="just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12% growth in financing; 16 growth in deposits.</a:t>
            </a:r>
          </a:p>
          <a:p>
            <a:pPr marL="285750" indent="-285750" algn="just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scale up our business at given return levels and to increase our profits substantially. </a:t>
            </a:r>
          </a:p>
          <a:p>
            <a:pPr marL="285750" indent="-285750" algn="just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Improve all financial performance metrics.</a:t>
            </a:r>
          </a:p>
          <a:p>
            <a:pPr marL="285750" indent="-285750" algn="just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Improve profitability margins to provide continuous support for operating growth</a:t>
            </a:r>
          </a:p>
          <a:p>
            <a:pPr marL="285750" indent="-285750" algn="just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New dividend policy will secure gradual growth of return on capital to our shareholders in the form of dividends</a:t>
            </a:r>
            <a:endParaRPr lang="en-US" sz="1400" dirty="0">
              <a:solidFill>
                <a:schemeClr val="accent2"/>
              </a:solidFill>
              <a:latin typeface="+mj-lt"/>
              <a:ea typeface="MS Gothic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175211-3225-108F-E4DE-4B0408D0B900}"/>
              </a:ext>
            </a:extLst>
          </p:cNvPr>
          <p:cNvSpPr txBox="1"/>
          <p:nvPr/>
        </p:nvSpPr>
        <p:spPr>
          <a:xfrm>
            <a:off x="228600" y="5230617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2"/>
                </a:solidFill>
              </a:rPr>
              <a:t>Disclaimer: This is not an investment advice. Investment in Bank Nizwa SAOG stocks is subject to market risk. Investors are advised to do proper due diligence before making any investment decisions.</a:t>
            </a:r>
          </a:p>
        </p:txBody>
      </p:sp>
    </p:spTree>
    <p:extLst>
      <p:ext uri="{BB962C8B-B14F-4D97-AF65-F5344CB8AC3E}">
        <p14:creationId xmlns:p14="http://schemas.microsoft.com/office/powerpoint/2010/main" val="1683220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Overview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Bank Nizwa.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24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38319" y="914399"/>
            <a:ext cx="4571999" cy="288710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 lIns="82936" tIns="41469" rIns="82936" bIns="41469" rtlCol="0" anchor="ctr"/>
          <a:lstStyle/>
          <a:p>
            <a:pPr marL="341313" marR="0" lvl="1" indent="-169863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341313" algn="l"/>
              </a:tabLst>
            </a:pPr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Dividend policy is aimed at achieving an optimum balance between the current interests of investors and the long-term goals</a:t>
            </a:r>
          </a:p>
          <a:p>
            <a:pPr marL="341313" marR="0" lvl="1" indent="-169863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341313" algn="l"/>
              </a:tabLst>
            </a:pP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Balanced risk-adjusted performance across business areas and units;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1313" marR="0" lvl="1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341313" algn="l"/>
              </a:tabLst>
            </a:pP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to take risk-reward phenomenon in all business decision;</a:t>
            </a:r>
          </a:p>
          <a:p>
            <a:pPr marL="341313" marR="0" lvl="1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341313" algn="l"/>
              </a:tabLst>
            </a:pPr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Prudent management of balance sheet to derive return on capital; and</a:t>
            </a:r>
          </a:p>
          <a:p>
            <a:pPr marL="341313" marR="0" lvl="1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  <a:tabLst>
                <a:tab pos="341313" algn="l"/>
              </a:tabLst>
            </a:pP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Maintain desired level of buffers over minimum regulatory requirements.</a:t>
            </a:r>
            <a:endParaRPr lang="en-US" sz="1600" dirty="0">
              <a:solidFill>
                <a:srgbClr val="000000"/>
              </a:solidFill>
              <a:latin typeface="Arial"/>
              <a:ea typeface="MS Gothic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584355"/>
              </p:ext>
            </p:extLst>
          </p:nvPr>
        </p:nvGraphicFramePr>
        <p:xfrm>
          <a:off x="4710318" y="958124"/>
          <a:ext cx="4347957" cy="279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1359A0-879F-FE3A-175E-DB0BFA851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513372"/>
              </p:ext>
            </p:extLst>
          </p:nvPr>
        </p:nvGraphicFramePr>
        <p:xfrm>
          <a:off x="3106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259633"/>
              </p:ext>
            </p:extLst>
          </p:nvPr>
        </p:nvGraphicFramePr>
        <p:xfrm>
          <a:off x="4495800" y="3833086"/>
          <a:ext cx="4486275" cy="278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53628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Asset Quality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Bank Nizwa.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543318"/>
              </p:ext>
            </p:extLst>
          </p:nvPr>
        </p:nvGraphicFramePr>
        <p:xfrm>
          <a:off x="76200" y="3579709"/>
          <a:ext cx="4218499" cy="30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531503"/>
              </p:ext>
            </p:extLst>
          </p:nvPr>
        </p:nvGraphicFramePr>
        <p:xfrm>
          <a:off x="4495800" y="3733800"/>
          <a:ext cx="4320540" cy="271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13577F5-7534-8FA5-7D1D-2D096F761F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307943"/>
              </p:ext>
            </p:extLst>
          </p:nvPr>
        </p:nvGraphicFramePr>
        <p:xfrm>
          <a:off x="4762912" y="869095"/>
          <a:ext cx="42317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84AFA89-705E-DA59-EC9A-62D985154622}"/>
              </a:ext>
            </a:extLst>
          </p:cNvPr>
          <p:cNvSpPr/>
          <p:nvPr/>
        </p:nvSpPr>
        <p:spPr bwMode="auto">
          <a:xfrm>
            <a:off x="149336" y="807305"/>
            <a:ext cx="4571999" cy="271214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 lIns="82936" tIns="41469" rIns="82936" bIns="41469" rtlCol="0" anchor="ctr"/>
          <a:lstStyle/>
          <a:p>
            <a:pPr marL="341313" marR="0" lvl="1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5"/>
              </a:buBlip>
              <a:tabLst>
                <a:tab pos="341313" algn="l"/>
              </a:tabLst>
            </a:pP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Maintain high assets quality, diversify portfolio to a resilient sector;</a:t>
            </a:r>
          </a:p>
          <a:p>
            <a:pPr marL="341313" marR="0" lvl="1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5"/>
              </a:buBlip>
              <a:tabLst>
                <a:tab pos="341313" algn="l"/>
              </a:tabLst>
            </a:pPr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Prudent Credit and Investments approach;</a:t>
            </a:r>
            <a:endParaRPr lang="en-US" sz="1600" dirty="0">
              <a:solidFill>
                <a:srgbClr val="40404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1313" marR="0" lvl="1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5"/>
              </a:buBlip>
              <a:tabLst>
                <a:tab pos="341313" algn="l"/>
              </a:tabLst>
            </a:pPr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ea typeface="MS Gothic"/>
                <a:cs typeface="Calibri" panose="020F0502020204030204" pitchFamily="34" charset="0"/>
              </a:rPr>
              <a:t>Balanced approach of keeping short-term assets, government sectors, medium-size corporate, SMEs, Public Private Partnerships and Govt. preferred sectors as area of focus;</a:t>
            </a:r>
          </a:p>
          <a:p>
            <a:pPr marL="341313" marR="0" lvl="1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5"/>
              </a:buBlip>
              <a:tabLst>
                <a:tab pos="341313" algn="l"/>
              </a:tabLst>
            </a:pPr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ea typeface="MS Gothic"/>
                <a:cs typeface="Calibri" panose="020F0502020204030204" pitchFamily="34" charset="0"/>
              </a:rPr>
              <a:t>Grow domestic Islamic finance market; and</a:t>
            </a:r>
          </a:p>
          <a:p>
            <a:pPr marL="341313" marR="0" lvl="1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5"/>
              </a:buBlip>
              <a:tabLst>
                <a:tab pos="341313" algn="l"/>
              </a:tabLst>
            </a:pPr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ea typeface="MS Gothic"/>
                <a:cs typeface="Calibri" panose="020F0502020204030204" pitchFamily="34" charset="0"/>
              </a:rPr>
              <a:t>Maintain credit discipline across businesses. </a:t>
            </a:r>
            <a:endParaRPr lang="en-US" sz="1600" dirty="0">
              <a:solidFill>
                <a:srgbClr val="000000"/>
              </a:solidFill>
              <a:latin typeface="Arial"/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248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Profitability and Operating Performance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Bank Nizwa.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414385"/>
              </p:ext>
            </p:extLst>
          </p:nvPr>
        </p:nvGraphicFramePr>
        <p:xfrm>
          <a:off x="4425696" y="3681267"/>
          <a:ext cx="4725924" cy="285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19CB84E-0295-2E0A-8776-9F6A048D1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882542"/>
              </p:ext>
            </p:extLst>
          </p:nvPr>
        </p:nvGraphicFramePr>
        <p:xfrm>
          <a:off x="38100" y="3518661"/>
          <a:ext cx="4533900" cy="316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25EDF40-2046-40E3-8FDB-14594552300B}"/>
              </a:ext>
            </a:extLst>
          </p:cNvPr>
          <p:cNvSpPr/>
          <p:nvPr/>
        </p:nvSpPr>
        <p:spPr bwMode="auto">
          <a:xfrm>
            <a:off x="138320" y="990600"/>
            <a:ext cx="4132194" cy="23622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 lIns="82936" tIns="41469" rIns="82936" bIns="41469" rtlCol="0" anchor="ctr"/>
          <a:lstStyle/>
          <a:p>
            <a:pPr marL="341313" marR="0" lvl="1" indent="-169863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5"/>
              </a:buBlip>
              <a:tabLst>
                <a:tab pos="341313" algn="l"/>
              </a:tabLst>
            </a:pPr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improving margins through sustainable business;</a:t>
            </a:r>
          </a:p>
          <a:p>
            <a:pPr marL="341313" marR="0" lvl="1" indent="-169863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5"/>
              </a:buBlip>
              <a:tabLst>
                <a:tab pos="341313" algn="l"/>
              </a:tabLst>
            </a:pP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Diversify income streams through product</a:t>
            </a:r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clients and segment;</a:t>
            </a:r>
          </a:p>
          <a:p>
            <a:pPr marL="341313" marR="0" lvl="1" indent="-169863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5"/>
              </a:buBlip>
              <a:tabLst>
                <a:tab pos="341313" algn="l"/>
              </a:tabLst>
            </a:pPr>
            <a:r>
              <a:rPr lang="en-US" sz="16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 cost-to-income ratio in check; and</a:t>
            </a:r>
          </a:p>
          <a:p>
            <a:pPr marL="341313" marR="0" lvl="1" indent="-169863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5"/>
              </a:buBlip>
              <a:tabLst>
                <a:tab pos="341313" algn="l"/>
              </a:tabLst>
            </a:pPr>
            <a:r>
              <a:rPr lang="en-US" sz="1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Drive performance through continuous monitoring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744136"/>
              </p:ext>
            </p:extLst>
          </p:nvPr>
        </p:nvGraphicFramePr>
        <p:xfrm>
          <a:off x="4243480" y="780800"/>
          <a:ext cx="4781250" cy="2900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73691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and Liquidity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Bank Nizwa.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72279" y="838200"/>
            <a:ext cx="4171122" cy="270013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 lIns="82936" tIns="41469" rIns="82936" bIns="41469" rtlCol="0" anchor="ctr"/>
          <a:lstStyle/>
          <a:p>
            <a:pPr marL="341313" marR="0" lvl="1" indent="-169863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341313" algn="l"/>
              </a:tabLst>
            </a:pPr>
            <a:r>
              <a:rPr lang="en-US" sz="14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Balanced risk-adjusted performance across business areas and units;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1313" marR="0" lvl="1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341313" algn="l"/>
              </a:tabLst>
            </a:pPr>
            <a:r>
              <a:rPr lang="en-US" sz="14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High-risk management standards with a focus on risk concentrations;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1313" marR="0" lvl="1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341313" algn="l"/>
              </a:tabLst>
            </a:pPr>
            <a:r>
              <a:rPr lang="en-US" sz="14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 with regulatory requirements;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1313" marR="0" lvl="1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341313" algn="l"/>
              </a:tabLst>
            </a:pPr>
            <a:r>
              <a:rPr lang="en-US" sz="14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Substantial capital and liquidity position; and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1313" marR="0" lvl="1" indent="-1698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  <a:tabLst>
                <a:tab pos="341313" algn="l"/>
              </a:tabLst>
            </a:pPr>
            <a:r>
              <a:rPr lang="en-US" sz="14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funding and liquidity strategy allowing for business planning within the liquidity risk appetite and regulatory requirements.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latin typeface="Arial"/>
              <a:ea typeface="MS Gothic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4122C98-85ED-48D9-0E62-0D9778B1E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495068"/>
              </p:ext>
            </p:extLst>
          </p:nvPr>
        </p:nvGraphicFramePr>
        <p:xfrm>
          <a:off x="4617720" y="3624470"/>
          <a:ext cx="4526280" cy="308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326770"/>
              </p:ext>
            </p:extLst>
          </p:nvPr>
        </p:nvGraphicFramePr>
        <p:xfrm>
          <a:off x="4475921" y="592081"/>
          <a:ext cx="4495800" cy="212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E85284E-2BA9-31CE-C838-A0AD5D37F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754399"/>
              </p:ext>
            </p:extLst>
          </p:nvPr>
        </p:nvGraphicFramePr>
        <p:xfrm>
          <a:off x="38101" y="3690730"/>
          <a:ext cx="4572000" cy="293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A86C5F9-D57C-CE84-9B34-26167DC2E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0090"/>
              </p:ext>
            </p:extLst>
          </p:nvPr>
        </p:nvGraphicFramePr>
        <p:xfrm>
          <a:off x="4460681" y="2649110"/>
          <a:ext cx="4419598" cy="9525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10006">
                  <a:extLst>
                    <a:ext uri="{9D8B030D-6E8A-4147-A177-3AD203B41FA5}">
                      <a16:colId xmlns:a16="http://schemas.microsoft.com/office/drawing/2014/main" val="568865179"/>
                    </a:ext>
                  </a:extLst>
                </a:gridCol>
                <a:gridCol w="710927">
                  <a:extLst>
                    <a:ext uri="{9D8B030D-6E8A-4147-A177-3AD203B41FA5}">
                      <a16:colId xmlns:a16="http://schemas.microsoft.com/office/drawing/2014/main" val="743091326"/>
                    </a:ext>
                  </a:extLst>
                </a:gridCol>
                <a:gridCol w="770171">
                  <a:extLst>
                    <a:ext uri="{9D8B030D-6E8A-4147-A177-3AD203B41FA5}">
                      <a16:colId xmlns:a16="http://schemas.microsoft.com/office/drawing/2014/main" val="2413722470"/>
                    </a:ext>
                  </a:extLst>
                </a:gridCol>
                <a:gridCol w="710927">
                  <a:extLst>
                    <a:ext uri="{9D8B030D-6E8A-4147-A177-3AD203B41FA5}">
                      <a16:colId xmlns:a16="http://schemas.microsoft.com/office/drawing/2014/main" val="2545360118"/>
                    </a:ext>
                  </a:extLst>
                </a:gridCol>
                <a:gridCol w="817567">
                  <a:extLst>
                    <a:ext uri="{9D8B030D-6E8A-4147-A177-3AD203B41FA5}">
                      <a16:colId xmlns:a16="http://schemas.microsoft.com/office/drawing/2014/main" val="614229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Funding Components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Q2-2022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Q2-2021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% of Total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% YoY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984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Inter-bank Wakala</a:t>
                      </a:r>
                      <a:endParaRPr lang="en-US" sz="1100" b="1" i="0" u="none" strike="noStrike">
                        <a:solidFill>
                          <a:srgbClr val="260A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11,550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74,601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chemeClr val="accent2"/>
                          </a:solidFill>
                          <a:effectLst/>
                        </a:rPr>
                        <a:t>1.29%</a:t>
                      </a:r>
                      <a:endParaRPr lang="en-US" sz="11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chemeClr val="accent2"/>
                          </a:solidFill>
                          <a:effectLst/>
                        </a:rPr>
                        <a:t>-84.50%</a:t>
                      </a:r>
                      <a:endParaRPr lang="en-US" sz="11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377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Customer Deposits</a:t>
                      </a:r>
                      <a:endParaRPr lang="en-US" sz="1100" b="1" i="0" u="none" strike="noStrike">
                        <a:solidFill>
                          <a:srgbClr val="260A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260A30"/>
                          </a:solidFill>
                          <a:effectLst/>
                          <a:latin typeface="Calibri" panose="020F0502020204030204" pitchFamily="34" charset="0"/>
                        </a:rPr>
                        <a:t>1,210,999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260A30"/>
                          </a:solidFill>
                          <a:effectLst/>
                          <a:latin typeface="Calibri" panose="020F0502020204030204" pitchFamily="34" charset="0"/>
                        </a:rPr>
                        <a:t>1,048,337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260A30"/>
                          </a:solidFill>
                          <a:effectLst/>
                          <a:latin typeface="Calibri" panose="020F0502020204030204" pitchFamily="34" charset="0"/>
                        </a:rPr>
                        <a:t>68.70%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260A30"/>
                          </a:solidFill>
                          <a:effectLst/>
                          <a:latin typeface="Calibri" panose="020F0502020204030204" pitchFamily="34" charset="0"/>
                        </a:rPr>
                        <a:t>34.20%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3148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Other liabilities</a:t>
                      </a:r>
                      <a:endParaRPr lang="en-US" sz="1100" b="1" i="0" u="none" strike="noStrike">
                        <a:solidFill>
                          <a:srgbClr val="260A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solidFill>
                            <a:schemeClr val="accent2"/>
                          </a:solidFill>
                          <a:effectLst/>
                        </a:rPr>
                        <a:t>31,711</a:t>
                      </a:r>
                      <a:endParaRPr lang="en-US" sz="11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34,326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3.54%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chemeClr val="accent2"/>
                          </a:solidFill>
                          <a:effectLst/>
                        </a:rPr>
                        <a:t>-7.60%</a:t>
                      </a:r>
                      <a:endParaRPr lang="en-US" sz="11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2121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>
                          <a:effectLst/>
                        </a:rPr>
                        <a:t>Owners' Equity</a:t>
                      </a:r>
                      <a:endParaRPr lang="en-US" sz="1100" b="1" i="0" u="none" strike="noStrike">
                        <a:solidFill>
                          <a:srgbClr val="260A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solidFill>
                            <a:schemeClr val="accent2"/>
                          </a:solidFill>
                          <a:effectLst/>
                        </a:rPr>
                        <a:t>237,226</a:t>
                      </a:r>
                      <a:endParaRPr lang="en-US" sz="11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164,166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chemeClr val="accent2"/>
                          </a:solidFill>
                          <a:effectLst/>
                        </a:rPr>
                        <a:t>26.47%</a:t>
                      </a:r>
                      <a:endParaRPr lang="en-US" sz="1100" b="0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44.50%</a:t>
                      </a:r>
                      <a:endParaRPr lang="en-US" sz="11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9610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649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7D06-D014-4855-921C-860E009BFF17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Bank Nizwa.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14500" y="2362200"/>
            <a:ext cx="5715000" cy="1447800"/>
          </a:xfrm>
          <a:prstGeom prst="rect">
            <a:avLst/>
          </a:prstGeom>
          <a:solidFill>
            <a:schemeClr val="accent3"/>
          </a:solidFill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Overview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6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67599" cy="533400"/>
          </a:xfrm>
        </p:spPr>
        <p:txBody>
          <a:bodyPr/>
          <a:lstStyle/>
          <a:p>
            <a:r>
              <a:rPr lang="en-US" sz="2000" dirty="0"/>
              <a:t>Business Segments Performance and Strategies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Bank Nizwa.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818805"/>
              </p:ext>
            </p:extLst>
          </p:nvPr>
        </p:nvGraphicFramePr>
        <p:xfrm>
          <a:off x="123409" y="2626318"/>
          <a:ext cx="5638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FDF48EE-019B-4B54-B9D8-213ADD4197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394252"/>
              </p:ext>
            </p:extLst>
          </p:nvPr>
        </p:nvGraphicFramePr>
        <p:xfrm>
          <a:off x="118351" y="713387"/>
          <a:ext cx="5562602" cy="184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2F636196-9495-A831-D71E-2C0FEC0D2820}"/>
              </a:ext>
            </a:extLst>
          </p:cNvPr>
          <p:cNvSpPr/>
          <p:nvPr/>
        </p:nvSpPr>
        <p:spPr bwMode="auto">
          <a:xfrm>
            <a:off x="5692737" y="2721824"/>
            <a:ext cx="3352800" cy="163913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 lIns="82936" tIns="41469" rIns="82936" bIns="41469" rtlCol="0" anchor="ctr"/>
          <a:lstStyle/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  <a:latin typeface="+mj-lt"/>
                <a:ea typeface="MS Gothic"/>
              </a:rPr>
              <a:t>Deposit mobilization</a:t>
            </a:r>
          </a:p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  <a:latin typeface="+mj-lt"/>
                <a:ea typeface="MS Gothic"/>
              </a:rPr>
              <a:t>Wealth Management</a:t>
            </a:r>
          </a:p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  <a:latin typeface="+mj-lt"/>
                <a:ea typeface="MS Gothic"/>
              </a:rPr>
              <a:t>Mass Market banking</a:t>
            </a:r>
          </a:p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  <a:latin typeface="+mj-lt"/>
                <a:ea typeface="MS Gothic"/>
              </a:rPr>
              <a:t>New Savings Product</a:t>
            </a:r>
          </a:p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  <a:latin typeface="+mj-lt"/>
                <a:ea typeface="MS Gothic"/>
              </a:rPr>
              <a:t>Digital Footprint</a:t>
            </a:r>
          </a:p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  <a:latin typeface="+mj-lt"/>
                <a:ea typeface="MS Gothic"/>
              </a:rPr>
              <a:t>Service Excellence through digitalization</a:t>
            </a:r>
          </a:p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  <a:latin typeface="+mj-lt"/>
                <a:ea typeface="MS Gothic"/>
              </a:rPr>
              <a:t>Continue to gain market share through direct client acquisition strategy</a:t>
            </a:r>
            <a:endParaRPr lang="en-US" sz="1200" dirty="0">
              <a:solidFill>
                <a:srgbClr val="000000"/>
              </a:solidFill>
              <a:latin typeface="+mj-lt"/>
              <a:ea typeface="MS Gothic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C5C052-171F-3BC8-A38D-09E37430B877}"/>
              </a:ext>
            </a:extLst>
          </p:cNvPr>
          <p:cNvSpPr/>
          <p:nvPr/>
        </p:nvSpPr>
        <p:spPr bwMode="auto">
          <a:xfrm>
            <a:off x="5680953" y="851981"/>
            <a:ext cx="3352800" cy="175641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 lIns="82936" tIns="41469" rIns="82936" bIns="41469" rtlCol="0" anchor="ctr"/>
          <a:lstStyle/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+mj-lt"/>
                <a:ea typeface="MS Gothic"/>
              </a:rPr>
              <a:t>Public Private Partnership</a:t>
            </a:r>
          </a:p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+mj-lt"/>
                <a:ea typeface="MS Gothic"/>
              </a:rPr>
              <a:t>Oman 2040 priority sector as area of focus</a:t>
            </a:r>
          </a:p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+mj-lt"/>
                <a:ea typeface="MS Gothic"/>
              </a:rPr>
              <a:t>Sukuks, Advisory, Sustainable Finance</a:t>
            </a:r>
          </a:p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+mj-lt"/>
                <a:ea typeface="MS Gothic"/>
              </a:rPr>
              <a:t>Growing demand for sukuks, Islamic finance, project finance, Musharaka finance, Istisna, Trade finance will drive the overall business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E7538B-8B6D-2DF3-A206-EAEAD7A7AC07}"/>
              </a:ext>
            </a:extLst>
          </p:cNvPr>
          <p:cNvSpPr/>
          <p:nvPr/>
        </p:nvSpPr>
        <p:spPr bwMode="auto">
          <a:xfrm>
            <a:off x="5692737" y="4491685"/>
            <a:ext cx="3352800" cy="209371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 lIns="82936" tIns="41469" rIns="82936" bIns="41469" rtlCol="0" anchor="ctr"/>
          <a:lstStyle/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  <a:ea typeface="MS Gothic"/>
              </a:rPr>
              <a:t>Interbank activities is set to increase with a new Sukuks instruments, new issuance of sukuks in OMR and USD will drive healthy activities.</a:t>
            </a:r>
          </a:p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  <a:ea typeface="MS Gothic"/>
              </a:rPr>
              <a:t>Non-fund business with the growing economic activity will support the non-fund business.</a:t>
            </a:r>
          </a:p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  <a:ea typeface="MS Gothic"/>
              </a:rPr>
              <a:t>International Banking, Trade Finance business will continue to drive FX business 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A44E1A8-3DBE-433E-A9CE-268CB92EA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442691"/>
              </p:ext>
            </p:extLst>
          </p:nvPr>
        </p:nvGraphicFramePr>
        <p:xfrm>
          <a:off x="152400" y="4572000"/>
          <a:ext cx="5528553" cy="201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140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81" y="152400"/>
            <a:ext cx="7444519" cy="457200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Table of Contents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78694"/>
            <a:ext cx="8001000" cy="4936306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Islamic Banking Sector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Bank Nizwa Journey of Growth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Financial Performance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Strategy 2025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Business Overview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Outlook H2-2022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US" sz="1600" dirty="0">
              <a:latin typeface="+mj-lt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0634764-9B28-2357-DB0E-420519B55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39BF1AC-D3C0-4A3F-2A95-1EB71505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</p:spPr>
        <p:txBody>
          <a:bodyPr/>
          <a:lstStyle/>
          <a:p>
            <a:r>
              <a:rPr lang="en-US"/>
              <a:t>Copyright © Bank Nizwa. All Rights Reserved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48CC6B8-B00D-8FB8-A999-6A00CEEF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6629400"/>
            <a:ext cx="2130552" cy="228600"/>
          </a:xfrm>
        </p:spPr>
        <p:txBody>
          <a:bodyPr/>
          <a:lstStyle/>
          <a:p>
            <a:fld id="{0CF4AFB5-A841-4ABB-B50D-EFB970C5D1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07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7D06-D014-4855-921C-860E009BFF17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Bank Nizwa.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14500" y="2438400"/>
            <a:ext cx="5715000" cy="12954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 for H2-2022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09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400"/>
            <a:ext cx="68580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Oman Economic and Banking Outlook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CEEC-C7BB-4EA4-A346-9A719EEC09EB}" type="datetime2">
              <a:rPr lang="en-US" smtClean="0"/>
              <a:t>Tuesday, September 6, 2022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31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Bank Nizwa. All Rights Reserved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2979214-9552-458F-866E-59641F0F9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704968"/>
              </p:ext>
            </p:extLst>
          </p:nvPr>
        </p:nvGraphicFramePr>
        <p:xfrm>
          <a:off x="-125368" y="790575"/>
          <a:ext cx="9116968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BE0F9AF-40E1-965F-55F2-5E53AA5CD5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003338"/>
              </p:ext>
            </p:extLst>
          </p:nvPr>
        </p:nvGraphicFramePr>
        <p:xfrm>
          <a:off x="152400" y="4419600"/>
          <a:ext cx="8686800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52577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474948-6422-43DA-ACF9-9F5A299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attention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D15AB2-B2D3-77AC-6734-FA2E6D3FC175}"/>
              </a:ext>
            </a:extLst>
          </p:cNvPr>
          <p:cNvSpPr txBox="1"/>
          <p:nvPr/>
        </p:nvSpPr>
        <p:spPr>
          <a:xfrm>
            <a:off x="1447800" y="5105400"/>
            <a:ext cx="6556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Investorsrelation@banknizwa.om</a:t>
            </a:r>
            <a:r>
              <a:rPr lang="en-US" sz="3600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4705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362200"/>
            <a:ext cx="5715000" cy="14478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Islamic banking sector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74235-6D4F-9502-287A-13C313EB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429F52C-BEB8-A852-45D8-7B2D1624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</p:spPr>
        <p:txBody>
          <a:bodyPr/>
          <a:lstStyle/>
          <a:p>
            <a:r>
              <a:rPr lang="en-US"/>
              <a:t>Copyright © Bank Nizwa. All Rights Reserved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C9B59CC-957B-DD03-C993-71B9F049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6629400"/>
            <a:ext cx="2130552" cy="228600"/>
          </a:xfrm>
        </p:spPr>
        <p:txBody>
          <a:bodyPr/>
          <a:lstStyle/>
          <a:p>
            <a:fld id="{0CF4AFB5-A841-4ABB-B50D-EFB970C5D1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1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Islamic Banking Market Share in GCC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96" y="1580084"/>
            <a:ext cx="1220087" cy="753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64" y="2523387"/>
            <a:ext cx="1210038" cy="772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81" y="5687457"/>
            <a:ext cx="1223315" cy="653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67" y="4317929"/>
            <a:ext cx="1325879" cy="559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204" y="5014436"/>
            <a:ext cx="1278517" cy="5358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896" y="3398495"/>
            <a:ext cx="1214428" cy="7444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1" y="793531"/>
            <a:ext cx="3200399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chemeClr val="bg2"/>
                </a:solidFill>
              </a:rPr>
              <a:t>GCC Islamic Banking Share reaches 25% of total banking assets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14546" y="1633850"/>
            <a:ext cx="10126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15%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9786" y="4972780"/>
            <a:ext cx="1012653" cy="781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22%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955" y="4167199"/>
            <a:ext cx="1012653" cy="781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27%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84561" y="3373778"/>
            <a:ext cx="10359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24%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7847" y="5665620"/>
            <a:ext cx="1012653" cy="781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1</a:t>
            </a:r>
            <a:r>
              <a:rPr lang="en-US" sz="3600" b="1" dirty="0">
                <a:ln/>
                <a:solidFill>
                  <a:schemeClr val="accent4"/>
                </a:solidFill>
              </a:rPr>
              <a:t>7%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02551" y="2521990"/>
            <a:ext cx="989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35%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590876-5263-4A18-A91E-6FF43CB2FAC3}"/>
              </a:ext>
            </a:extLst>
          </p:cNvPr>
          <p:cNvSpPr txBox="1"/>
          <p:nvPr/>
        </p:nvSpPr>
        <p:spPr>
          <a:xfrm flipH="1">
            <a:off x="221942" y="6355081"/>
            <a:ext cx="2368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Source: EY + Fitch Report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D29EF639-EC8D-36EC-288D-8591B44186F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427093" y="853441"/>
            <a:ext cx="5520065" cy="5638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 lIns="82936" tIns="41469" rIns="82936" bIns="41469" rtlCol="0" anchor="ctr">
            <a:normAutofit/>
          </a:bodyPr>
          <a:lstStyle/>
          <a:p>
            <a:pPr marL="171450" marR="0" lvl="1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1313" algn="l"/>
              </a:tabLst>
            </a:pPr>
            <a:r>
              <a:rPr lang="en-US" sz="36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National Champion </a:t>
            </a:r>
            <a:r>
              <a:rPr lang="en-US" sz="36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Total Market share in Islamic Banking stands at 25%.</a:t>
            </a:r>
            <a:endParaRPr lang="en-US" sz="3600" dirty="0">
              <a:solidFill>
                <a:srgbClr val="000000"/>
              </a:solidFill>
              <a:latin typeface="Arial"/>
              <a:ea typeface="MS Gothic"/>
            </a:endParaRPr>
          </a:p>
        </p:txBody>
      </p:sp>
      <p:sp>
        <p:nvSpPr>
          <p:cNvPr id="27" name="Date Placeholder 2">
            <a:extLst>
              <a:ext uri="{FF2B5EF4-FFF2-40B4-BE49-F238E27FC236}">
                <a16:creationId xmlns:a16="http://schemas.microsoft.com/office/drawing/2014/main" id="{F4CC335E-10D9-A251-E4B5-A3F4706D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7B94D38A-E650-B152-8E68-E2DDCA5D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</p:spPr>
        <p:txBody>
          <a:bodyPr/>
          <a:lstStyle/>
          <a:p>
            <a:r>
              <a:rPr lang="en-US"/>
              <a:t>Copyright © Bank Nizwa. All Rights Reserved</a:t>
            </a: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2197CA94-57BD-476F-1AB6-196A9715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6629400"/>
            <a:ext cx="2130552" cy="228600"/>
          </a:xfrm>
        </p:spPr>
        <p:txBody>
          <a:bodyPr/>
          <a:lstStyle/>
          <a:p>
            <a:fld id="{0CF4AFB5-A841-4ABB-B50D-EFB970C5D1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0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Islamic Banking Sector in Oman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Bank Nizwa.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AFB5-A841-4ABB-B50D-EFB970C5D1A0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9026" y="863048"/>
            <a:ext cx="8908773" cy="142295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936" tIns="41469" rIns="82936" bIns="41469" rtlCol="0" anchor="ctr"/>
          <a:lstStyle/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MS Gothic"/>
              </a:rPr>
              <a:t>Islamic Financial services introduced in 2012</a:t>
            </a:r>
          </a:p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MS Gothic"/>
              </a:rPr>
              <a:t>Two  full-fledged Islamic banks, and five Islamic windows</a:t>
            </a:r>
          </a:p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MS Gothic"/>
              </a:rPr>
              <a:t>The fastest growing Islamic banking market in the GCC</a:t>
            </a:r>
          </a:p>
          <a:p>
            <a:pPr marL="285750" indent="-285750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MS Gothic"/>
              </a:rPr>
              <a:t>Market share stands at 17% as per CBO report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BC87319-5290-776F-EE19-A7E17DABB3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566885"/>
              </p:ext>
            </p:extLst>
          </p:nvPr>
        </p:nvGraphicFramePr>
        <p:xfrm>
          <a:off x="76200" y="2463248"/>
          <a:ext cx="8991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858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N PPT template-0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t="24815" r="57182" b="5556"/>
          <a:stretch/>
        </p:blipFill>
        <p:spPr>
          <a:xfrm>
            <a:off x="152399" y="1126059"/>
            <a:ext cx="4123993" cy="496994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509BEB-C406-F0F7-8D0E-4C512E8E5650}"/>
              </a:ext>
            </a:extLst>
          </p:cNvPr>
          <p:cNvSpPr txBox="1">
            <a:spLocks/>
          </p:cNvSpPr>
          <p:nvPr/>
        </p:nvSpPr>
        <p:spPr>
          <a:xfrm>
            <a:off x="19050" y="247650"/>
            <a:ext cx="7886700" cy="4021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702D8A"/>
                </a:solidFill>
              </a:rPr>
              <a:t>Global Islamic Finance Industry Landscape</a:t>
            </a:r>
          </a:p>
        </p:txBody>
      </p:sp>
      <p:pic>
        <p:nvPicPr>
          <p:cNvPr id="6" name="Picture 5" descr="BN PPT template-09">
            <a:extLst>
              <a:ext uri="{FF2B5EF4-FFF2-40B4-BE49-F238E27FC236}">
                <a16:creationId xmlns:a16="http://schemas.microsoft.com/office/drawing/2014/main" id="{86F7FBCC-F50E-92F5-0243-8299C40FC68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4" t="24815" r="10822" b="5556"/>
          <a:stretch/>
        </p:blipFill>
        <p:spPr>
          <a:xfrm>
            <a:off x="4495800" y="1126059"/>
            <a:ext cx="4441221" cy="4969941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1E05393-ED84-7CC3-9E89-E3425BC42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7BEDB3A-3FF8-36F7-15D9-17C473D8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</p:spPr>
        <p:txBody>
          <a:bodyPr/>
          <a:lstStyle/>
          <a:p>
            <a:r>
              <a:rPr lang="en-US"/>
              <a:t>Copyright © Bank Nizwa. All Rights Reserved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FB53A40-DF5E-4A1A-791D-90E72C3A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6629400"/>
            <a:ext cx="2130552" cy="228600"/>
          </a:xfrm>
        </p:spPr>
        <p:txBody>
          <a:bodyPr/>
          <a:lstStyle/>
          <a:p>
            <a:fld id="{0CF4AFB5-A841-4ABB-B50D-EFB970C5D1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040724" cy="448585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050" y="247650"/>
            <a:ext cx="7886700" cy="4021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702D8A"/>
                </a:solidFill>
              </a:rPr>
              <a:t>Oman Position in Islamic Finance Development Indicator (IFDI)</a:t>
            </a:r>
          </a:p>
        </p:txBody>
      </p:sp>
      <p:sp>
        <p:nvSpPr>
          <p:cNvPr id="2" name="Rectangle 1"/>
          <p:cNvSpPr/>
          <p:nvPr/>
        </p:nvSpPr>
        <p:spPr>
          <a:xfrm>
            <a:off x="362699" y="3505200"/>
            <a:ext cx="8315326" cy="207509"/>
          </a:xfrm>
          <a:prstGeom prst="rect">
            <a:avLst/>
          </a:prstGeom>
          <a:solidFill>
            <a:srgbClr val="702D8B">
              <a:alpha val="2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3D406-69AC-0540-DF55-ACEBA57A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160F16C-CECF-85D9-96BD-AC05B082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</p:spPr>
        <p:txBody>
          <a:bodyPr/>
          <a:lstStyle/>
          <a:p>
            <a:r>
              <a:rPr lang="en-US"/>
              <a:t>Copyright © Bank Nizwa. All Rights Reserved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6F32407-99E9-EC34-BC47-039692C7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6629400"/>
            <a:ext cx="2130552" cy="228600"/>
          </a:xfrm>
        </p:spPr>
        <p:txBody>
          <a:bodyPr/>
          <a:lstStyle/>
          <a:p>
            <a:fld id="{0CF4AFB5-A841-4ABB-B50D-EFB970C5D1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362200"/>
            <a:ext cx="5753100" cy="17526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NIZWA Journey of Growth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74235-6D4F-9502-287A-13C313EB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485DD4EA-40D5-4F1D-AEB6-3F79557D7DB2}" type="datetime2">
              <a:rPr lang="en-US" smtClean="0"/>
              <a:t>Tuesday, September 6, 2022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429F52C-BEB8-A852-45D8-7B2D1624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3600" y="6629400"/>
            <a:ext cx="4876800" cy="228600"/>
          </a:xfrm>
        </p:spPr>
        <p:txBody>
          <a:bodyPr/>
          <a:lstStyle/>
          <a:p>
            <a:r>
              <a:rPr lang="en-US"/>
              <a:t>Copyright © Bank Nizwa. All Rights Reserved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C9B59CC-957B-DD03-C993-71B9F049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6629400"/>
            <a:ext cx="2130552" cy="228600"/>
          </a:xfrm>
        </p:spPr>
        <p:txBody>
          <a:bodyPr/>
          <a:lstStyle/>
          <a:p>
            <a:fld id="{0CF4AFB5-A841-4ABB-B50D-EFB970C5D1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0019"/>
      </p:ext>
    </p:extLst>
  </p:cSld>
  <p:clrMapOvr>
    <a:masterClrMapping/>
  </p:clrMapOvr>
</p:sld>
</file>

<file path=ppt/theme/theme1.xml><?xml version="1.0" encoding="utf-8"?>
<a:theme xmlns:a="http://schemas.openxmlformats.org/drawingml/2006/main" name="Rating by Moodys ver3 (RBG)">
  <a:themeElements>
    <a:clrScheme name="BN1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F9CA22"/>
      </a:accent1>
      <a:accent2>
        <a:srgbClr val="260A30"/>
      </a:accent2>
      <a:accent3>
        <a:srgbClr val="3F114F"/>
      </a:accent3>
      <a:accent4>
        <a:srgbClr val="6F1E8C"/>
      </a:accent4>
      <a:accent5>
        <a:srgbClr val="9C2AC4"/>
      </a:accent5>
      <a:accent6>
        <a:srgbClr val="BD61DD"/>
      </a:accent6>
      <a:hlink>
        <a:srgbClr val="F9CA22"/>
      </a:hlink>
      <a:folHlink>
        <a:srgbClr val="F9CA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accent3">
                <a:lumMod val="10000"/>
                <a:lumOff val="9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orthographicFront"/>
          <a:lightRig rig="threePt" dir="t"/>
        </a:scene3d>
        <a:sp3d extrusionH="1003300"/>
      </a:spPr>
      <a:bodyPr lIns="82936" tIns="41469" rIns="82936" bIns="41469"/>
      <a:lstStyle>
        <a:defPPr defTabSz="414683" fontAlgn="base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defRPr>
            <a:solidFill>
              <a:srgbClr val="000000"/>
            </a:solidFill>
            <a:latin typeface="Arial"/>
            <a:ea typeface="MS Gothic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35451</TotalTime>
  <Words>2128</Words>
  <Application>Microsoft Office PowerPoint</Application>
  <PresentationFormat>On-screen Show (4:3)</PresentationFormat>
  <Paragraphs>633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MS Gothic</vt:lpstr>
      <vt:lpstr>Arial</vt:lpstr>
      <vt:lpstr>Arial Rounded MT Bold</vt:lpstr>
      <vt:lpstr>Arial Unicode MS</vt:lpstr>
      <vt:lpstr>Calibri</vt:lpstr>
      <vt:lpstr>Calibri Light</vt:lpstr>
      <vt:lpstr>Century Gothic</vt:lpstr>
      <vt:lpstr>Lato Heavy</vt:lpstr>
      <vt:lpstr>Lato Light</vt:lpstr>
      <vt:lpstr>Montserrat</vt:lpstr>
      <vt:lpstr>Roboto Medium</vt:lpstr>
      <vt:lpstr>Symbol</vt:lpstr>
      <vt:lpstr>Times New Roman</vt:lpstr>
      <vt:lpstr>Rating by Moodys ver3 (RBG)</vt:lpstr>
      <vt:lpstr>PowerPoint Presentation</vt:lpstr>
      <vt:lpstr>PowerPoint Presentation</vt:lpstr>
      <vt:lpstr>Table of Contents </vt:lpstr>
      <vt:lpstr> Islamic banking sector</vt:lpstr>
      <vt:lpstr>Islamic Banking Market Share in GCC</vt:lpstr>
      <vt:lpstr>Islamic Banking Sector in Oman</vt:lpstr>
      <vt:lpstr>PowerPoint Presentation</vt:lpstr>
      <vt:lpstr>PowerPoint Presentation</vt:lpstr>
      <vt:lpstr> BANK NIZWA Journey of Growth </vt:lpstr>
      <vt:lpstr>Capital &amp; Major Shareholders </vt:lpstr>
      <vt:lpstr>PowerPoint Presentation</vt:lpstr>
      <vt:lpstr>PowerPoint Presentation</vt:lpstr>
      <vt:lpstr>PowerPoint Presentation</vt:lpstr>
      <vt:lpstr>Corporate Governance</vt:lpstr>
      <vt:lpstr> Financial Performance</vt:lpstr>
      <vt:lpstr>PowerPoint Presentation</vt:lpstr>
      <vt:lpstr>PowerPoint Presentation</vt:lpstr>
      <vt:lpstr>PowerPoint Presentation</vt:lpstr>
      <vt:lpstr>Strategy 2025</vt:lpstr>
      <vt:lpstr>Our Strength</vt:lpstr>
      <vt:lpstr>Our High 5 Strategy</vt:lpstr>
      <vt:lpstr>Stakeholders Focused Strategy</vt:lpstr>
      <vt:lpstr>PowerPoint Presentation</vt:lpstr>
      <vt:lpstr>Capital Overview</vt:lpstr>
      <vt:lpstr>Asset Quality</vt:lpstr>
      <vt:lpstr>Profitability and Operating Performance</vt:lpstr>
      <vt:lpstr>Funding and Liquidity</vt:lpstr>
      <vt:lpstr>PowerPoint Presentation</vt:lpstr>
      <vt:lpstr>Business Segments Performance and Strategies</vt:lpstr>
      <vt:lpstr>PowerPoint Presentation</vt:lpstr>
      <vt:lpstr>Oman Economic and Banking Outlook</vt:lpstr>
      <vt:lpstr>Thank you for your attention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Nizwa</dc:title>
  <dc:creator>Salman.kabani@banknizwa.om</dc:creator>
  <cp:lastModifiedBy>Ahmed Al Waily</cp:lastModifiedBy>
  <cp:revision>472</cp:revision>
  <cp:lastPrinted>2020-06-09T12:33:49Z</cp:lastPrinted>
  <dcterms:created xsi:type="dcterms:W3CDTF">2017-02-25T13:31:24Z</dcterms:created>
  <dcterms:modified xsi:type="dcterms:W3CDTF">2022-09-06T06:11:05Z</dcterms:modified>
</cp:coreProperties>
</file>